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2" r:id="rId1"/>
    <p:sldMasterId id="2147484084" r:id="rId2"/>
    <p:sldMasterId id="2147484096" r:id="rId3"/>
    <p:sldMasterId id="2147484108" r:id="rId4"/>
    <p:sldMasterId id="2147484120" r:id="rId5"/>
    <p:sldMasterId id="2147484156" r:id="rId6"/>
    <p:sldMasterId id="2147484180" r:id="rId7"/>
    <p:sldMasterId id="2147484192" r:id="rId8"/>
    <p:sldMasterId id="2147484204" r:id="rId9"/>
  </p:sldMasterIdLst>
  <p:notesMasterIdLst>
    <p:notesMasterId r:id="rId69"/>
  </p:notesMasterIdLst>
  <p:handoutMasterIdLst>
    <p:handoutMasterId r:id="rId70"/>
  </p:handoutMasterIdLst>
  <p:sldIdLst>
    <p:sldId id="333" r:id="rId10"/>
    <p:sldId id="336" r:id="rId11"/>
    <p:sldId id="337" r:id="rId12"/>
    <p:sldId id="338" r:id="rId13"/>
    <p:sldId id="365" r:id="rId14"/>
    <p:sldId id="363" r:id="rId15"/>
    <p:sldId id="584" r:id="rId16"/>
    <p:sldId id="585" r:id="rId17"/>
    <p:sldId id="586" r:id="rId18"/>
    <p:sldId id="589" r:id="rId19"/>
    <p:sldId id="591" r:id="rId20"/>
    <p:sldId id="619" r:id="rId21"/>
    <p:sldId id="587" r:id="rId22"/>
    <p:sldId id="621" r:id="rId23"/>
    <p:sldId id="592" r:id="rId24"/>
    <p:sldId id="315" r:id="rId25"/>
    <p:sldId id="289" r:id="rId26"/>
    <p:sldId id="593" r:id="rId27"/>
    <p:sldId id="594" r:id="rId28"/>
    <p:sldId id="595" r:id="rId29"/>
    <p:sldId id="596" r:id="rId30"/>
    <p:sldId id="512" r:id="rId31"/>
    <p:sldId id="598" r:id="rId32"/>
    <p:sldId id="597" r:id="rId33"/>
    <p:sldId id="599" r:id="rId34"/>
    <p:sldId id="320" r:id="rId35"/>
    <p:sldId id="322" r:id="rId36"/>
    <p:sldId id="319" r:id="rId37"/>
    <p:sldId id="321" r:id="rId38"/>
    <p:sldId id="600" r:id="rId39"/>
    <p:sldId id="323" r:id="rId40"/>
    <p:sldId id="324" r:id="rId41"/>
    <p:sldId id="601" r:id="rId42"/>
    <p:sldId id="602" r:id="rId43"/>
    <p:sldId id="379" r:id="rId44"/>
    <p:sldId id="380" r:id="rId45"/>
    <p:sldId id="386" r:id="rId46"/>
    <p:sldId id="382" r:id="rId47"/>
    <p:sldId id="326" r:id="rId48"/>
    <p:sldId id="327" r:id="rId49"/>
    <p:sldId id="328" r:id="rId50"/>
    <p:sldId id="603" r:id="rId51"/>
    <p:sldId id="604" r:id="rId52"/>
    <p:sldId id="605" r:id="rId53"/>
    <p:sldId id="606" r:id="rId54"/>
    <p:sldId id="609" r:id="rId55"/>
    <p:sldId id="610" r:id="rId56"/>
    <p:sldId id="611" r:id="rId57"/>
    <p:sldId id="608" r:id="rId58"/>
    <p:sldId id="612" r:id="rId59"/>
    <p:sldId id="360" r:id="rId60"/>
    <p:sldId id="359" r:id="rId61"/>
    <p:sldId id="361" r:id="rId62"/>
    <p:sldId id="615" r:id="rId63"/>
    <p:sldId id="616" r:id="rId64"/>
    <p:sldId id="622" r:id="rId65"/>
    <p:sldId id="617" r:id="rId66"/>
    <p:sldId id="618" r:id="rId67"/>
    <p:sldId id="620" r:id="rId68"/>
  </p:sldIdLst>
  <p:sldSz cx="6400800" cy="4572000"/>
  <p:notesSz cx="7010400" cy="9296400"/>
  <p:defaultTextStyle>
    <a:defPPr>
      <a:defRPr lang="en-US"/>
    </a:defPPr>
    <a:lvl1pPr marL="0" algn="l" defTabSz="627004" rtl="0" eaLnBrk="1" latinLnBrk="0" hangingPunct="1">
      <a:defRPr sz="1200" kern="1200">
        <a:solidFill>
          <a:schemeClr val="tx1"/>
        </a:solidFill>
        <a:latin typeface="+mn-lt"/>
        <a:ea typeface="+mn-ea"/>
        <a:cs typeface="+mn-cs"/>
      </a:defRPr>
    </a:lvl1pPr>
    <a:lvl2pPr marL="313502" algn="l" defTabSz="627004" rtl="0" eaLnBrk="1" latinLnBrk="0" hangingPunct="1">
      <a:defRPr sz="1200" kern="1200">
        <a:solidFill>
          <a:schemeClr val="tx1"/>
        </a:solidFill>
        <a:latin typeface="+mn-lt"/>
        <a:ea typeface="+mn-ea"/>
        <a:cs typeface="+mn-cs"/>
      </a:defRPr>
    </a:lvl2pPr>
    <a:lvl3pPr marL="627004" algn="l" defTabSz="627004" rtl="0" eaLnBrk="1" latinLnBrk="0" hangingPunct="1">
      <a:defRPr sz="1200" kern="1200">
        <a:solidFill>
          <a:schemeClr val="tx1"/>
        </a:solidFill>
        <a:latin typeface="+mn-lt"/>
        <a:ea typeface="+mn-ea"/>
        <a:cs typeface="+mn-cs"/>
      </a:defRPr>
    </a:lvl3pPr>
    <a:lvl4pPr marL="940506" algn="l" defTabSz="627004" rtl="0" eaLnBrk="1" latinLnBrk="0" hangingPunct="1">
      <a:defRPr sz="1200" kern="1200">
        <a:solidFill>
          <a:schemeClr val="tx1"/>
        </a:solidFill>
        <a:latin typeface="+mn-lt"/>
        <a:ea typeface="+mn-ea"/>
        <a:cs typeface="+mn-cs"/>
      </a:defRPr>
    </a:lvl4pPr>
    <a:lvl5pPr marL="1254008" algn="l" defTabSz="627004" rtl="0" eaLnBrk="1" latinLnBrk="0" hangingPunct="1">
      <a:defRPr sz="1200" kern="1200">
        <a:solidFill>
          <a:schemeClr val="tx1"/>
        </a:solidFill>
        <a:latin typeface="+mn-lt"/>
        <a:ea typeface="+mn-ea"/>
        <a:cs typeface="+mn-cs"/>
      </a:defRPr>
    </a:lvl5pPr>
    <a:lvl6pPr marL="1567510" algn="l" defTabSz="627004" rtl="0" eaLnBrk="1" latinLnBrk="0" hangingPunct="1">
      <a:defRPr sz="1200" kern="1200">
        <a:solidFill>
          <a:schemeClr val="tx1"/>
        </a:solidFill>
        <a:latin typeface="+mn-lt"/>
        <a:ea typeface="+mn-ea"/>
        <a:cs typeface="+mn-cs"/>
      </a:defRPr>
    </a:lvl6pPr>
    <a:lvl7pPr marL="1881012" algn="l" defTabSz="627004" rtl="0" eaLnBrk="1" latinLnBrk="0" hangingPunct="1">
      <a:defRPr sz="1200" kern="1200">
        <a:solidFill>
          <a:schemeClr val="tx1"/>
        </a:solidFill>
        <a:latin typeface="+mn-lt"/>
        <a:ea typeface="+mn-ea"/>
        <a:cs typeface="+mn-cs"/>
      </a:defRPr>
    </a:lvl7pPr>
    <a:lvl8pPr marL="2194514" algn="l" defTabSz="627004" rtl="0" eaLnBrk="1" latinLnBrk="0" hangingPunct="1">
      <a:defRPr sz="1200" kern="1200">
        <a:solidFill>
          <a:schemeClr val="tx1"/>
        </a:solidFill>
        <a:latin typeface="+mn-lt"/>
        <a:ea typeface="+mn-ea"/>
        <a:cs typeface="+mn-cs"/>
      </a:defRPr>
    </a:lvl8pPr>
    <a:lvl9pPr marL="2508016" algn="l" defTabSz="627004" rtl="0" eaLnBrk="1" latinLnBrk="0" hangingPunct="1">
      <a:defRPr sz="1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
          <p15:clr>
            <a:srgbClr val="A4A3A4"/>
          </p15:clr>
        </p15:guide>
        <p15:guide id="2" pos="20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79517" autoAdjust="0"/>
  </p:normalViewPr>
  <p:slideViewPr>
    <p:cSldViewPr>
      <p:cViewPr varScale="1">
        <p:scale>
          <a:sx n="135" d="100"/>
          <a:sy n="135" d="100"/>
        </p:scale>
        <p:origin x="2076" y="120"/>
      </p:cViewPr>
      <p:guideLst>
        <p:guide orient="horz" pos="1440"/>
        <p:guide pos="2016"/>
      </p:guideLst>
    </p:cSldViewPr>
  </p:slideViewPr>
  <p:outlineViewPr>
    <p:cViewPr>
      <p:scale>
        <a:sx n="33" d="100"/>
        <a:sy n="33" d="100"/>
      </p:scale>
      <p:origin x="0" y="-51432"/>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 Type="http://schemas.openxmlformats.org/officeDocument/2006/relationships/slideMaster" Target="slideMasters/slideMaster7.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29" tIns="45714" rIns="91429" bIns="45714" rtlCol="0"/>
          <a:lstStyle>
            <a:lvl1pPr algn="r">
              <a:defRPr sz="1200"/>
            </a:lvl1pPr>
          </a:lstStyle>
          <a:p>
            <a:r>
              <a:rPr lang="en-US"/>
              <a:t>8/9/2023</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29" tIns="45714" rIns="91429" bIns="45714" rtlCol="0" anchor="b"/>
          <a:lstStyle>
            <a:lvl1pPr algn="r">
              <a:defRPr sz="1200"/>
            </a:lvl1pPr>
          </a:lstStyle>
          <a:p>
            <a:fld id="{885E1884-9A08-451E-BED0-AF24AD231CCF}" type="slidenum">
              <a:rPr lang="en-US" smtClean="0"/>
              <a:pPr/>
              <a:t>‹#›</a:t>
            </a:fld>
            <a:endParaRPr lang="en-US" dirty="0"/>
          </a:p>
        </p:txBody>
      </p:sp>
    </p:spTree>
    <p:extLst>
      <p:ext uri="{BB962C8B-B14F-4D97-AF65-F5344CB8AC3E}">
        <p14:creationId xmlns:p14="http://schemas.microsoft.com/office/powerpoint/2010/main" val="8499825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29" tIns="45714" rIns="91429" bIns="45714" rtlCol="0"/>
          <a:lstStyle>
            <a:lvl1pPr algn="r">
              <a:defRPr sz="1200"/>
            </a:lvl1pPr>
          </a:lstStyle>
          <a:p>
            <a:r>
              <a:rPr lang="en-US"/>
              <a:t>8/9/2023</a:t>
            </a:r>
            <a:endParaRPr lang="en-US" dirty="0"/>
          </a:p>
        </p:txBody>
      </p:sp>
      <p:sp>
        <p:nvSpPr>
          <p:cNvPr id="4" name="Slide Image Placeholder 3"/>
          <p:cNvSpPr>
            <a:spLocks noGrp="1" noRot="1" noChangeAspect="1"/>
          </p:cNvSpPr>
          <p:nvPr>
            <p:ph type="sldImg" idx="2"/>
          </p:nvPr>
        </p:nvSpPr>
        <p:spPr>
          <a:xfrm>
            <a:off x="1065213" y="696913"/>
            <a:ext cx="4879975" cy="3486150"/>
          </a:xfrm>
          <a:prstGeom prst="rect">
            <a:avLst/>
          </a:prstGeom>
          <a:noFill/>
          <a:ln w="12700">
            <a:solidFill>
              <a:prstClr val="black"/>
            </a:solidFill>
          </a:ln>
        </p:spPr>
        <p:txBody>
          <a:bodyPr vert="horz" lIns="91429" tIns="45714" rIns="91429" bIns="45714"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29" tIns="45714" rIns="91429" bIns="457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29" tIns="45714" rIns="91429" bIns="45714" rtlCol="0" anchor="b"/>
          <a:lstStyle>
            <a:lvl1pPr algn="r">
              <a:defRPr sz="1200"/>
            </a:lvl1pPr>
          </a:lstStyle>
          <a:p>
            <a:fld id="{597A7C54-787A-4E3E-B404-A126372DF702}" type="slidenum">
              <a:rPr lang="en-US" smtClean="0"/>
              <a:pPr/>
              <a:t>‹#›</a:t>
            </a:fld>
            <a:endParaRPr lang="en-US" dirty="0"/>
          </a:p>
        </p:txBody>
      </p:sp>
    </p:spTree>
    <p:extLst>
      <p:ext uri="{BB962C8B-B14F-4D97-AF65-F5344CB8AC3E}">
        <p14:creationId xmlns:p14="http://schemas.microsoft.com/office/powerpoint/2010/main" val="2453174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20176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4260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51284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68120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06092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61241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005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1C21A9-A441-459B-9728-1BD46FB10D3E}"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554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273ACA-B863-4BDC-B515-0DFB3F0C1154}"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34480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6520"/>
            <a:ext cx="1380173" cy="38382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6519"/>
            <a:ext cx="4060508" cy="383828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31560-7D0F-4B97-B5BA-03D70EE9679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142276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A226AE-0B8A-41A1-9BCD-4D6E8D9A87FE}"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520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AE519-2C5A-4656-8A6B-E377DF5BCFAF}"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709498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0B5E58-ADD4-4EA5-9CB9-9ABB3CA36F9E}"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446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89"/>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ECEF1B-89AA-44A9-9365-C29862C5F2F7}"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398898696"/>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9F16B4-91B4-46DD-886D-01547A67CD06}"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443968330"/>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CEECE-B63D-4E23-AA0F-3E161E2E44F2}"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89666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DC35A6-8241-4AA4-9594-EF1CF8D802FC}"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208236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FE7EF35E-3215-4FB5-8893-E3EDAAE18E57}"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52150836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marL="341313" indent="-206375">
              <a:buFont typeface="Wingdings" panose="05000000000000000000" pitchFamily="2" charset="2"/>
              <a:buChar char="v"/>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3CEEBF0-C3AF-46B7-9FFE-74FDA52024CA}"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486949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09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2">
              <a:lumMod val="9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2"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3F4FC54F-BA99-459A-83F4-99F72A2D3941}"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86137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A19A2-FD30-414C-9516-1FCD7F534A8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210326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3605C8-95AE-4973-A3E1-3D19A42D189A}"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6328565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8BB3CC-480E-4833-B5C4-B71EFC279A83}"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24640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B29390-19CB-4249-837F-8EE02170E44C}"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252887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7D782-A59C-46E9-BC91-CB7EFE1F3A06}"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97478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89"/>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FB6152-AA5C-4963-A17D-311BF6C7DE61}"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81417852"/>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DF74F0-A90E-4800-B8AF-290AE6E358DD}"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80724941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11DCF3-E52E-4EEE-B5E4-4F438E47A680}"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764413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B88B04-B9BD-430B-B547-6C998391F480}"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88373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A594B5-E1B7-428C-AE6E-02885418648B}"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6715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F438EBB1-37BA-40D5-8C52-A84A672CEFB3}"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265260658"/>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09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2">
              <a:lumMod val="9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2"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C4DCD0D-95AF-4AD5-98AE-1AFE457C2005}"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71378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5E6EA8-3382-4669-8761-ACC12DB9748E}"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8530167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400792"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F4DD2E-37D4-44BF-BF9A-F112D9D65A2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8685699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A7C609-7CFD-41A9-A6AB-EFC7D2F40F28}"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8404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697C8-F4F5-4367-BC14-DA1CA2EA09EA}"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0977527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306E96-7F58-404F-97B2-5A4A1438621F}"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3666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89"/>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2A0DD3-AFAD-42E9-984F-FB1A8880BB76}"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202386099"/>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0B5A5A-2DF3-4F88-A687-BE0164847097}"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626988755"/>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E1CD8-724C-4E84-A8BE-466EAD0BC2B4}"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1736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89"/>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1"/>
            <a:ext cx="2592324" cy="26822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EA1E90-EB36-45DF-9938-7A26F9B32C86}"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804218141"/>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3A106F-A6C3-4545-8039-B509F36E64B7}"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7422885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02AB6066-7E02-4904-AA96-E65294A2425B}"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577339448"/>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09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2">
              <a:lumMod val="9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2"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4D62C817-29C7-4BDC-8090-D32DFE5FBB46}"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9804670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D6831D-C90B-4D36-953F-4208547B76B7}"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2784848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278DBF-AA18-4663-8D74-5F065B6FA919}"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523158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1"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6C9DA3-048E-44E3-A13C-7D944AD84BC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solidFill>
                  <a:schemeClr val="tx1"/>
                </a:solidFill>
              </a:defRPr>
            </a:lvl1p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4933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913D0-34CC-4AA8-945A-B98F24570B1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838421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0A6D9-0D97-42EF-B28E-D06FF411492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9952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91"/>
            <a:ext cx="2592324" cy="26822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A8BFDF-7602-408B-B479-4DC519F22912}"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452155176"/>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7"/>
            <a:ext cx="2592324" cy="21911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1911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BF8922-C70A-40C1-B452-3109B3BED28F}"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5333759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1911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1911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FA4E3C-1E66-4BCC-A297-38234DBAA9E7}"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00760809"/>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2301AF-1347-410F-81E0-9EFB80B51AA8}"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1690238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E938177-6619-473F-955D-D5A71BEBDCF0}"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607032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9A612385-92A1-46D0-9C82-155FD95D46D1}"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sz="1200">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346803835"/>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12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2">
              <a:lumMod val="9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2"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FEC9465E-1A99-4186-BA52-BE5A2D7DAF83}"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6253690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D8A13E-0181-4AC1-9E22-5F476DB72075}"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2454953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7A5BB5-260A-4D97-A99F-7B0B4356F8B6}"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6246839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4FEBC1-E71F-416C-A7F5-0BEE04C9FA2F}"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9036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930F7D-732A-4956-8A64-62BDE7BE8DB9}"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7945348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C8AEF-C89F-464E-9244-6C1E91A370EC}"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2098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91"/>
            <a:ext cx="2592324" cy="26822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09BEDB-0B93-4729-A7DA-5A5C603168A8}"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52081021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60082A-5305-4C0C-B1F0-F3B31FCE3237}"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88274429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lumMod val="90000"/>
                  </a:schemeClr>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lumMod val="90000"/>
                  </a:schemeClr>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EEB461-C025-480E-B222-BFC1F0E62BF6}"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109814191"/>
      </p:ext>
    </p:extLst>
  </p:cSld>
  <p:clrMapOvr>
    <a:masterClrMapping/>
  </p:clrMapOvr>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5935E-0FC4-4C2F-A2AF-739A0953CC80}"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8542779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63A1F11-669F-407C-9694-C79B0099A0A2}"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98120466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2126665"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A8DDA463-8D12-4017-A61E-562D12C96B5B}"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046313925"/>
      </p:ext>
    </p:extLst>
  </p:cSld>
  <p:clrMapOvr>
    <a:masterClrMapping/>
  </p:clrMapOvr>
  <p:extLst>
    <p:ext uri="{DCECCB84-F9BA-43D5-87BE-67443E8EF086}">
      <p15:sldGuideLst xmlns:p15="http://schemas.microsoft.com/office/powerpoint/2012/main"/>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 y="327671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09664" cy="548640"/>
          </a:xfrm>
        </p:spPr>
        <p:txBody>
          <a:bodyPr tIns="0" bIns="0" anchor="b">
            <a:noAutofit/>
          </a:bodyPr>
          <a:lstStyle>
            <a:lvl1pPr>
              <a:defRPr sz="24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1">
              <a:lumMod val="50000"/>
              <a:lumOff val="5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1" y="3938015"/>
            <a:ext cx="5312664" cy="396240"/>
          </a:xfrm>
        </p:spPr>
        <p:txBody>
          <a:bodyPr lIns="91440" tIns="0" rIns="91440" bIns="0">
            <a:normAutofit/>
          </a:bodyPr>
          <a:lstStyle>
            <a:lvl1pPr marL="0" indent="0">
              <a:spcBef>
                <a:spcPts val="0"/>
              </a:spcBef>
              <a:spcAft>
                <a:spcPts val="400"/>
              </a:spcAft>
              <a:buNone/>
              <a:defRPr sz="1000">
                <a:solidFill>
                  <a:schemeClr val="tx1"/>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AAF8117-59DB-4A39-B6AD-5EAB40C6E302}" type="datetime1">
              <a:rPr lang="en-US" smtClean="0"/>
              <a:t>1/19/2024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8288081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0FBC57-8301-4AAB-908E-0A97DF004B4B}"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1274147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91440" rIns="4572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FA1AC-A591-4150-A21D-A369022E242E}"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7938886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E4E842-8391-46B4-8337-228D7A04DDA3}"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771880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77C54C-3D70-4B16-B45D-90060152807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6516613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D5716A-B4A4-4342-A74F-68E2E5844B93}"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054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C1770A-B9C5-473E-A6DD-7AAD6F44488C}"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14534946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89"/>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65774C-FF79-4C27-B360-F13B6F21D15D}"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637903491"/>
      </p:ext>
    </p:extLst>
  </p:cSld>
  <p:clrMapOvr>
    <a:masterClrMapping/>
  </p:clrMapOvr>
  <p:extLst>
    <p:ext uri="{DCECCB84-F9BA-43D5-87BE-67443E8EF086}">
      <p15:sldGuideLst xmlns:p15="http://schemas.microsoft.com/office/powerpoint/2012/main"/>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8BBBBC-DA99-4AB7-AE2C-C62BAC1EDA28}"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254128282"/>
      </p:ext>
    </p:extLst>
  </p:cSld>
  <p:clrMapOvr>
    <a:masterClrMapping/>
  </p:clrMapOvr>
  <p:extLst>
    <p:ext uri="{DCECCB84-F9BA-43D5-87BE-67443E8EF086}">
      <p15:sldGuideLst xmlns:p15="http://schemas.microsoft.com/office/powerpoint/2012/main"/>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5902EB-AF53-476B-92F8-3777CEB6DDD6}"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98342119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273B5CA-218D-47B1-ACAF-06452EBCD18F}"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0990973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27AFE535-1FE5-4D3A-9CA5-EA57F6DE43C2}"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525358878"/>
      </p:ext>
    </p:extLst>
  </p:cSld>
  <p:clrMapOvr>
    <a:masterClrMapping/>
  </p:clrMapOvr>
  <p:extLst>
    <p:ext uri="{DCECCB84-F9BA-43D5-87BE-67443E8EF086}">
      <p15:sldGuideLst xmlns:p15="http://schemas.microsoft.com/office/powerpoint/2012/main"/>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09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2">
              <a:lumMod val="9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2"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022B03B7-2A2F-4DFE-8B64-5BD496AE1741}"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7922994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361EA8-B059-4D0C-875E-327E565C031B}"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239168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400792"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96011A-7517-43F6-ACAD-5EF2ED652078}"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5120147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95C94F-8AFB-4C96-9C57-596F9EB70EAE}"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34133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49EFA9-BD60-4BCF-9053-74240BF76059}"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56882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422166" y="487680"/>
            <a:ext cx="3506575"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E680E0EB-40BC-464D-999A-DCF28A189B77}"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128030374"/>
      </p:ext>
    </p:extLst>
  </p:cSld>
  <p:clrMapOvr>
    <a:masterClrMapping/>
  </p:clrMapOvr>
  <p:extLst>
    <p:ext uri="{DCECCB84-F9BA-43D5-87BE-67443E8EF086}">
      <p15:sldGuideLst xmlns:p15="http://schemas.microsoft.com/office/powerpoint/2012/main"/>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AF0E7E-1F5C-4D74-8F0C-CC648C54B658}"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612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89"/>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F5449-CBE4-421D-8B60-4C734499F15B}"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920195684"/>
      </p:ext>
    </p:extLst>
  </p:cSld>
  <p:clrMapOvr>
    <a:masterClrMapping/>
  </p:clrMapOvr>
  <p:extLst>
    <p:ext uri="{DCECCB84-F9BA-43D5-87BE-67443E8EF086}">
      <p15:sldGuideLst xmlns:p15="http://schemas.microsoft.com/office/powerpoint/2012/main"/>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44AA52-7F87-480A-9686-7CEF07278D6D}"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185077569"/>
      </p:ext>
    </p:extLst>
  </p:cSld>
  <p:clrMapOvr>
    <a:masterClrMapping/>
  </p:clrMapOvr>
  <p:extLst>
    <p:ext uri="{DCECCB84-F9BA-43D5-87BE-67443E8EF086}">
      <p15:sldGuideLst xmlns:p15="http://schemas.microsoft.com/office/powerpoint/2012/main"/>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E116C0-5631-482B-AFAF-3885A6C05BD8}"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20647447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B5598B3-99DE-48B3-BA09-706A8A6C0473}"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69856910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99996E8D-D271-4B79-9C84-855B6CFE7D75}"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016756148"/>
      </p:ext>
    </p:extLst>
  </p:cSld>
  <p:clrMapOvr>
    <a:masterClrMapping/>
  </p:clrMapOvr>
  <p:extLst>
    <p:ext uri="{DCECCB84-F9BA-43D5-87BE-67443E8EF086}">
      <p15:sldGuideLst xmlns:p15="http://schemas.microsoft.com/office/powerpoint/2012/main"/>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09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2">
              <a:lumMod val="9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2"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7A3EE48B-3F0E-4335-AC28-D670D7FD707E}"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910733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CA1C1-F3D4-42B9-9726-09981A84EC51}"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40494811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BB45-9901-4C3C-8F32-EE2C65A73887}"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61876988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6072" y="505968"/>
            <a:ext cx="5280660" cy="2377440"/>
          </a:xfrm>
        </p:spPr>
        <p:txBody>
          <a:bodyPr anchor="b">
            <a:normAutofit/>
          </a:bodyPr>
          <a:lstStyle>
            <a:lvl1pPr algn="l">
              <a:lnSpc>
                <a:spcPct val="85000"/>
              </a:lnSpc>
              <a:defRPr sz="5334" spc="-3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77527" y="2970414"/>
            <a:ext cx="5280660" cy="762000"/>
          </a:xfrm>
        </p:spPr>
        <p:txBody>
          <a:bodyPr lIns="91440" rIns="91440">
            <a:normAutofit/>
          </a:bodyPr>
          <a:lstStyle>
            <a:lvl1pPr marL="0" indent="0" algn="l">
              <a:buNone/>
              <a:defRPr sz="1600" cap="all" spc="133" baseline="0">
                <a:solidFill>
                  <a:schemeClr val="tx2"/>
                </a:solidFill>
                <a:latin typeface="+mj-lt"/>
              </a:defRPr>
            </a:lvl1pPr>
            <a:lvl2pPr marL="304815" indent="0" algn="ctr">
              <a:buNone/>
              <a:defRPr sz="1600"/>
            </a:lvl2pPr>
            <a:lvl3pPr marL="609630" indent="0" algn="ctr">
              <a:buNone/>
              <a:defRPr sz="1600"/>
            </a:lvl3pPr>
            <a:lvl4pPr marL="914446" indent="0" algn="ctr">
              <a:buNone/>
              <a:defRPr sz="1333"/>
            </a:lvl4pPr>
            <a:lvl5pPr marL="1219261" indent="0" algn="ctr">
              <a:buNone/>
              <a:defRPr sz="1333"/>
            </a:lvl5pPr>
            <a:lvl6pPr marL="1524076" indent="0" algn="ctr">
              <a:buNone/>
              <a:defRPr sz="1333"/>
            </a:lvl6pPr>
            <a:lvl7pPr marL="1828891" indent="0" algn="ctr">
              <a:buNone/>
              <a:defRPr sz="1333"/>
            </a:lvl7pPr>
            <a:lvl8pPr marL="2133707" indent="0" algn="ctr">
              <a:buNone/>
              <a:defRPr sz="1333"/>
            </a:lvl8pPr>
            <a:lvl9pPr marL="2438522"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059A45-3DF3-4B7D-8854-112B06C3F528}"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7450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12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blipFill>
            <a:blip r:embed="rId2"/>
            <a:stretch>
              <a:fillRect/>
            </a:stretch>
          </a:blipFill>
        </p:spPr>
        <p:txBody>
          <a:bodyPr lIns="457200" tIns="457200" anchor="t"/>
          <a:lstStyle>
            <a:lvl1pPr marL="0" indent="0">
              <a:buNone/>
              <a:defRPr sz="2133">
                <a:solidFill>
                  <a:schemeClr val="bg1"/>
                </a:solidFill>
              </a:defRPr>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1"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7C8855B3-C2D8-4D74-884A-3E74DBB77D99}"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04083493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FBE7F3-7E8F-4F4F-BC21-784163A22F1B}"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37517963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505968"/>
            <a:ext cx="5280660" cy="2377440"/>
          </a:xfrm>
        </p:spPr>
        <p:txBody>
          <a:bodyPr anchor="b" anchorCtr="0">
            <a:normAutofit/>
          </a:bodyPr>
          <a:lstStyle>
            <a:lvl1pPr>
              <a:lnSpc>
                <a:spcPct val="85000"/>
              </a:lnSpc>
              <a:defRPr sz="533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6072" y="2968752"/>
            <a:ext cx="5280660" cy="762000"/>
          </a:xfrm>
        </p:spPr>
        <p:txBody>
          <a:bodyPr lIns="91440" rIns="91440" anchor="t" anchorCtr="0">
            <a:normAutofit/>
          </a:bodyPr>
          <a:lstStyle>
            <a:lvl1pPr marL="0" indent="0">
              <a:buNone/>
              <a:defRPr sz="1600" cap="all" spc="133" baseline="0">
                <a:solidFill>
                  <a:schemeClr val="tx2"/>
                </a:solidFill>
                <a:latin typeface="+mj-lt"/>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A0784-6354-4D3A-9457-836EE5E90201}"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cxnSp>
        <p:nvCxnSpPr>
          <p:cNvPr id="9" name="Straight Connector 8"/>
          <p:cNvCxnSpPr/>
          <p:nvPr/>
        </p:nvCxnSpPr>
        <p:spPr>
          <a:xfrm>
            <a:off x="634021" y="2895600"/>
            <a:ext cx="51846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71462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1230489"/>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64408" y="1230490"/>
            <a:ext cx="2592324" cy="2682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AB9F3E-F999-4903-8CEE-18CDBC9FD82C}"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862841908"/>
      </p:ext>
    </p:extLst>
  </p:cSld>
  <p:clrMapOvr>
    <a:masterClrMapping/>
  </p:clrMapOvr>
  <p:extLst>
    <p:ext uri="{DCECCB84-F9BA-43D5-87BE-67443E8EF086}">
      <p15:sldGuideLst xmlns:p15="http://schemas.microsoft.com/office/powerpoint/2012/main"/>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191070"/>
            <a:ext cx="5280660" cy="9671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576072"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64408" y="1230701"/>
            <a:ext cx="2592324" cy="490855"/>
          </a:xfrm>
        </p:spPr>
        <p:txBody>
          <a:bodyPr lIns="91440" rIns="91440" anchor="ctr">
            <a:normAutofit/>
          </a:bodyPr>
          <a:lstStyle>
            <a:lvl1pPr marL="0" indent="0">
              <a:buNone/>
              <a:defRPr sz="1333" b="0" cap="all" baseline="0">
                <a:solidFill>
                  <a:schemeClr val="tx2"/>
                </a:solidFill>
              </a:defRPr>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64408" y="1721556"/>
            <a:ext cx="2592324" cy="22521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B3068C-624F-4D42-AEC8-AE901C7BDAC5}" type="datetime1">
              <a:rPr lang="en-US" smtClean="0"/>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575553404"/>
      </p:ext>
    </p:extLst>
  </p:cSld>
  <p:clrMapOvr>
    <a:masterClrMapping/>
  </p:clrMapOvr>
  <p:extLst>
    <p:ext uri="{DCECCB84-F9BA-43D5-87BE-67443E8EF086}">
      <p15:sldGuideLst xmlns:p15="http://schemas.microsoft.com/office/powerpoint/2012/main"/>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0A958-6CD6-423C-B81A-5BFFD09C01F6}" type="datetime1">
              <a:rPr lang="en-US" smtClean="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6428424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 y="4222877"/>
            <a:ext cx="6399133"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D959E3E-64D1-4CBF-B5AC-3EC0675C73F8}" type="datetime1">
              <a:rPr lang="en-US" smtClean="0"/>
              <a:t>1/19/2024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20544576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126665" cy="457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21037" y="0"/>
            <a:ext cx="33604" cy="45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0030" y="396239"/>
            <a:ext cx="1680210" cy="1524000"/>
          </a:xfrm>
        </p:spPr>
        <p:txBody>
          <a:bodyPr anchor="b">
            <a:normAutofit/>
          </a:bodyPr>
          <a:lstStyle>
            <a:lvl1pPr>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20315" y="487680"/>
            <a:ext cx="3408426"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0030" y="1950720"/>
            <a:ext cx="1680210" cy="2252749"/>
          </a:xfrm>
        </p:spPr>
        <p:txBody>
          <a:bodyPr lIns="91440" rIns="91440">
            <a:normAutofit/>
          </a:bodyPr>
          <a:lstStyle>
            <a:lvl1pPr marL="0" indent="0">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a:xfrm>
            <a:off x="244394" y="4306524"/>
            <a:ext cx="1374718" cy="243417"/>
          </a:xfrm>
        </p:spPr>
        <p:txBody>
          <a:bodyPr/>
          <a:lstStyle>
            <a:lvl1pPr algn="l">
              <a:defRPr/>
            </a:lvl1pPr>
          </a:lstStyle>
          <a:p>
            <a:fld id="{6466FC1F-941F-41EE-9711-02E263BE4D64}" type="datetime1">
              <a:rPr lang="en-US" smtClean="0"/>
              <a:t>1/19/2024</a:t>
            </a:fld>
            <a:endParaRPr lang="en-US" dirty="0"/>
          </a:p>
        </p:txBody>
      </p:sp>
      <p:sp>
        <p:nvSpPr>
          <p:cNvPr id="6" name="Footer Placeholder 5"/>
          <p:cNvSpPr>
            <a:spLocks noGrp="1"/>
          </p:cNvSpPr>
          <p:nvPr>
            <p:ph type="ftr" sz="quarter" idx="11"/>
          </p:nvPr>
        </p:nvSpPr>
        <p:spPr>
          <a:xfrm>
            <a:off x="2520315" y="4306524"/>
            <a:ext cx="2440305" cy="243417"/>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759422689"/>
      </p:ext>
    </p:extLst>
  </p:cSld>
  <p:clrMapOvr>
    <a:masterClrMapping/>
  </p:clrMapOvr>
  <p:extLst>
    <p:ext uri="{DCECCB84-F9BA-43D5-87BE-67443E8EF086}">
      <p15:sldGuideLst xmlns:p15="http://schemas.microsoft.com/office/powerpoint/2012/main"/>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3302000"/>
            <a:ext cx="6399133" cy="1270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 y="3276717"/>
            <a:ext cx="6399133"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072" y="3383280"/>
            <a:ext cx="5309664" cy="548640"/>
          </a:xfrm>
        </p:spPr>
        <p:txBody>
          <a:bodyPr tIns="0" bIns="0" anchor="b">
            <a:noAutofit/>
          </a:bodyPr>
          <a:lstStyle>
            <a:lvl1pPr>
              <a:defRPr sz="24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400792" cy="3276717"/>
          </a:xfrm>
          <a:solidFill>
            <a:schemeClr val="bg2">
              <a:lumMod val="90000"/>
            </a:schemeClr>
          </a:solidFill>
        </p:spPr>
        <p:txBody>
          <a:bodyPr lIns="457200" tIns="457200"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dirty="0"/>
              <a:t>Click icon to add picture</a:t>
            </a:r>
          </a:p>
        </p:txBody>
      </p:sp>
      <p:sp>
        <p:nvSpPr>
          <p:cNvPr id="4" name="Text Placeholder 3"/>
          <p:cNvSpPr>
            <a:spLocks noGrp="1"/>
          </p:cNvSpPr>
          <p:nvPr>
            <p:ph type="body" sz="half" idx="2"/>
          </p:nvPr>
        </p:nvSpPr>
        <p:spPr>
          <a:xfrm>
            <a:off x="576072" y="3938016"/>
            <a:ext cx="5312664" cy="396240"/>
          </a:xfrm>
        </p:spPr>
        <p:txBody>
          <a:bodyPr lIns="91440" tIns="0" rIns="91440" bIns="0">
            <a:normAutofit/>
          </a:bodyPr>
          <a:lstStyle>
            <a:lvl1pPr marL="0" indent="0">
              <a:spcBef>
                <a:spcPts val="0"/>
              </a:spcBef>
              <a:spcAft>
                <a:spcPts val="400"/>
              </a:spcAft>
              <a:buNone/>
              <a:defRPr sz="1000">
                <a:solidFill>
                  <a:srgbClr val="FFFFFF"/>
                </a:solidFill>
              </a:defRPr>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A407C003-CA5D-4473-A160-12CBFE3BC49C}" type="datetime1">
              <a:rPr lang="en-US" smtClean="0"/>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374271059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EA342C-481A-4EC8-AA49-7B9693035C00}"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114616487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668" y="4267200"/>
            <a:ext cx="6399133"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 y="4222877"/>
            <a:ext cx="6400792" cy="426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580573" y="274868"/>
            <a:ext cx="1380173" cy="38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74868"/>
            <a:ext cx="4060508" cy="383993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6FE86-D00F-468C-B659-B8F97F67AF6D}" type="datetime1">
              <a:rPr lang="en-US" smtClean="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D3FC5F-07AF-409B-AC88-7A2726A4FF88}" type="slidenum">
              <a:rPr lang="en-US" smtClean="0"/>
              <a:pPr/>
              <a:t>‹#›</a:t>
            </a:fld>
            <a:endParaRPr lang="en-US" dirty="0"/>
          </a:p>
        </p:txBody>
      </p:sp>
    </p:spTree>
    <p:extLst>
      <p:ext uri="{BB962C8B-B14F-4D97-AF65-F5344CB8AC3E}">
        <p14:creationId xmlns:p14="http://schemas.microsoft.com/office/powerpoint/2010/main" val="2826782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266876"/>
            <a:ext cx="6400801" cy="3051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3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691B5149-FE04-43F7-A9DE-480BD709F58D}"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chemeClr val="tx1"/>
                </a:solidFill>
              </a:defRPr>
            </a:lvl1pPr>
          </a:lstStyle>
          <a:p>
            <a:fld id="{8AD3FC5F-07AF-409B-AC88-7A2726A4FF88}"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00129"/>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267200"/>
            <a:ext cx="6400801"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3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C7643A16-FF66-4923-862D-F117989EE876}"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chemeClr val="tx1"/>
                </a:solidFill>
              </a:defRPr>
            </a:lvl1pPr>
          </a:lstStyle>
          <a:p>
            <a:fld id="{8AD3FC5F-07AF-409B-AC88-7A2726A4FF88}"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90640"/>
      </p:ext>
    </p:extLst>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4267200"/>
            <a:ext cx="6400800"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37E4AADC-A8DD-4D86-96DF-FA0B5A591C4F}"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chemeClr val="tx1"/>
                </a:solidFill>
              </a:defRPr>
            </a:lvl1pPr>
          </a:lstStyle>
          <a:p>
            <a:fld id="{8AD3FC5F-07AF-409B-AC88-7A2726A4FF88}"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803072"/>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267200"/>
            <a:ext cx="6400801"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3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FFC66C30-EC14-4C2A-9D25-1870B72920CE}"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chemeClr val="tx1"/>
                </a:solidFill>
              </a:defRPr>
            </a:lvl1pPr>
          </a:lstStyle>
          <a:p>
            <a:fld id="{8AD3FC5F-07AF-409B-AC88-7A2726A4FF88}"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080352"/>
      </p:ext>
    </p:extLst>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267200"/>
            <a:ext cx="6400801"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43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3E07B456-CB00-4E63-A3A9-E24AA21726C0}"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700">
                <a:solidFill>
                  <a:schemeClr val="tx1"/>
                </a:solidFill>
              </a:defRPr>
            </a:lvl1pPr>
          </a:lstStyle>
          <a:p>
            <a:fld id="{67A7C797-9CB4-46B2-9C02-2077624CF3FF}" type="slidenum">
              <a:rPr lang="en-US" sz="1200"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365227"/>
      </p:ext>
    </p:extLst>
  </p:cSld>
  <p:clrMap bg1="lt1" tx1="dk1" bg2="lt2" tx2="dk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9" y="4267200"/>
            <a:ext cx="6400792" cy="30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43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A0FD593C-B818-41B3-AA6E-85A913D376FC}"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rgbClr val="FFFFFF"/>
                </a:solidFill>
              </a:defRPr>
            </a:lvl1pPr>
          </a:lstStyle>
          <a:p>
            <a:fld id="{8AD3FC5F-07AF-409B-AC88-7A2726A4FF88}"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18230"/>
      </p:ext>
    </p:extLst>
  </p:cSld>
  <p:clrMap bg1="dk1" tx1="lt1" bg2="dk2" tx2="lt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3"/>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3"/>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3"/>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3"/>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3"/>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3"/>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3"/>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3"/>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3"/>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4267200"/>
            <a:ext cx="6400801"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8199EFA4-4E77-4535-93B9-0EE64B69DA95}"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rgbClr val="FFFFFF"/>
                </a:solidFill>
              </a:defRPr>
            </a:lvl1pPr>
          </a:lstStyle>
          <a:p>
            <a:fld id="{8AD3FC5F-07AF-409B-AC88-7A2726A4FF88}"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161319"/>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267200"/>
            <a:ext cx="6400801"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3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D81AD2E9-96A5-43F5-8902-86F78B386073}"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chemeClr val="tx1"/>
                </a:solidFill>
              </a:defRPr>
            </a:lvl1pPr>
          </a:lstStyle>
          <a:p>
            <a:fld id="{8AD3FC5F-07AF-409B-AC88-7A2726A4FF88}"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255606"/>
      </p:ext>
    </p:extLst>
  </p:cSld>
  <p:clrMap bg1="lt1" tx1="dk1" bg2="lt2" tx2="dk2" accent1="accent1" accent2="accent2" accent3="accent3" accent4="accent4" accent5="accent5" accent6="accent6" hlink="hlink" folHlink="folHlink"/>
  <p:sldLayoutIdLst>
    <p:sldLayoutId id="2147484193"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 id="2147484202" r:id="rId10"/>
    <p:sldLayoutId id="2147484203"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4267200"/>
            <a:ext cx="6400801" cy="304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222877"/>
            <a:ext cx="6400801" cy="43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76072" y="191070"/>
            <a:ext cx="5280660" cy="967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76071" y="1230489"/>
            <a:ext cx="5280661" cy="268224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4306524"/>
            <a:ext cx="1297942" cy="243417"/>
          </a:xfrm>
          <a:prstGeom prst="rect">
            <a:avLst/>
          </a:prstGeom>
        </p:spPr>
        <p:txBody>
          <a:bodyPr vert="horz" lIns="91440" tIns="45720" rIns="91440" bIns="45720" rtlCol="0" anchor="ctr"/>
          <a:lstStyle>
            <a:lvl1pPr algn="l">
              <a:defRPr sz="600">
                <a:solidFill>
                  <a:srgbClr val="FFFFFF"/>
                </a:solidFill>
              </a:defRPr>
            </a:lvl1pPr>
          </a:lstStyle>
          <a:p>
            <a:fld id="{C15BAE97-3E71-476F-844B-F16D1F8BE14C}" type="datetime1">
              <a:rPr lang="en-US" smtClean="0"/>
              <a:t>1/19/2024</a:t>
            </a:fld>
            <a:endParaRPr lang="en-US" dirty="0"/>
          </a:p>
        </p:txBody>
      </p:sp>
      <p:sp>
        <p:nvSpPr>
          <p:cNvPr id="5" name="Footer Placeholder 4"/>
          <p:cNvSpPr>
            <a:spLocks noGrp="1"/>
          </p:cNvSpPr>
          <p:nvPr>
            <p:ph type="ftr" sz="quarter" idx="3"/>
          </p:nvPr>
        </p:nvSpPr>
        <p:spPr>
          <a:xfrm>
            <a:off x="1935248" y="4306524"/>
            <a:ext cx="2531972" cy="243417"/>
          </a:xfrm>
          <a:prstGeom prst="rect">
            <a:avLst/>
          </a:prstGeom>
        </p:spPr>
        <p:txBody>
          <a:bodyPr vert="horz" lIns="91440" tIns="45720" rIns="91440" bIns="45720" rtlCol="0" anchor="ctr"/>
          <a:lstStyle>
            <a:lvl1pPr algn="ctr">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5197741" y="4306524"/>
            <a:ext cx="688813" cy="243417"/>
          </a:xfrm>
          <a:prstGeom prst="rect">
            <a:avLst/>
          </a:prstGeom>
        </p:spPr>
        <p:txBody>
          <a:bodyPr vert="horz" lIns="91440" tIns="45720" rIns="91440" bIns="45720" rtlCol="0" anchor="ctr"/>
          <a:lstStyle>
            <a:lvl1pPr algn="r">
              <a:defRPr sz="1200">
                <a:solidFill>
                  <a:schemeClr val="tx1"/>
                </a:solidFill>
              </a:defRPr>
            </a:lvl1pPr>
          </a:lstStyle>
          <a:p>
            <a:fld id="{EFAAD249-3C47-419B-9996-F2825371FDB2}" type="slidenum">
              <a:rPr lang="en-US" smtClean="0"/>
              <a:pPr/>
              <a:t>‹#›</a:t>
            </a:fld>
            <a:endParaRPr lang="en-US" dirty="0"/>
          </a:p>
        </p:txBody>
      </p:sp>
      <p:cxnSp>
        <p:nvCxnSpPr>
          <p:cNvPr id="10" name="Straight Connector 9"/>
          <p:cNvCxnSpPr/>
          <p:nvPr/>
        </p:nvCxnSpPr>
        <p:spPr>
          <a:xfrm>
            <a:off x="626604" y="1158563"/>
            <a:ext cx="523265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9386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Lst>
  <p:hf sldNum="0" hdr="0" ftr="0" dt="0"/>
  <p:txStyles>
    <p:titleStyle>
      <a:lvl1pPr algn="l" defTabSz="609630" rtl="0" eaLnBrk="1" latinLnBrk="0" hangingPunct="1">
        <a:lnSpc>
          <a:spcPct val="85000"/>
        </a:lnSpc>
        <a:spcBef>
          <a:spcPct val="0"/>
        </a:spcBef>
        <a:buNone/>
        <a:defRPr sz="3200" kern="1200" spc="-33" baseline="0">
          <a:solidFill>
            <a:schemeClr val="tx1">
              <a:lumMod val="75000"/>
              <a:lumOff val="25000"/>
            </a:schemeClr>
          </a:solidFill>
          <a:latin typeface="+mj-lt"/>
          <a:ea typeface="+mj-ea"/>
          <a:cs typeface="+mj-cs"/>
        </a:defRPr>
      </a:lvl1pPr>
    </p:titleStyle>
    <p:body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 Information</a:t>
            </a:r>
          </a:p>
        </p:txBody>
      </p:sp>
      <p:sp>
        <p:nvSpPr>
          <p:cNvPr id="6" name="Subtitle 5"/>
          <p:cNvSpPr>
            <a:spLocks noGrp="1"/>
          </p:cNvSpPr>
          <p:nvPr>
            <p:ph type="subTitle" idx="1"/>
          </p:nvPr>
        </p:nvSpPr>
        <p:spPr/>
        <p:txBody>
          <a:bodyPr>
            <a:noAutofit/>
          </a:bodyPr>
          <a:lstStyle/>
          <a:p>
            <a:r>
              <a:rPr lang="en-US" sz="2800" dirty="0">
                <a:latin typeface="+mj-lt"/>
              </a:rPr>
              <a:t>Module 1</a:t>
            </a:r>
          </a:p>
        </p:txBody>
      </p:sp>
    </p:spTree>
    <p:extLst>
      <p:ext uri="{BB962C8B-B14F-4D97-AF65-F5344CB8AC3E}">
        <p14:creationId xmlns:p14="http://schemas.microsoft.com/office/powerpoint/2010/main" val="4293591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Radiation &amp; MRI Safety</a:t>
            </a:r>
          </a:p>
        </p:txBody>
      </p:sp>
      <p:sp>
        <p:nvSpPr>
          <p:cNvPr id="3" name="Content Placeholder 2"/>
          <p:cNvSpPr>
            <a:spLocks noGrp="1"/>
          </p:cNvSpPr>
          <p:nvPr>
            <p:ph idx="1"/>
          </p:nvPr>
        </p:nvSpPr>
        <p:spPr>
          <a:xfrm>
            <a:off x="576071" y="1230489"/>
            <a:ext cx="3843529" cy="2682240"/>
          </a:xfrm>
        </p:spPr>
        <p:txBody>
          <a:bodyPr>
            <a:normAutofit lnSpcReduction="10000"/>
          </a:bodyPr>
          <a:lstStyle/>
          <a:p>
            <a:pPr lvl="1"/>
            <a:r>
              <a:rPr lang="en-US" dirty="0"/>
              <a:t>All radioactive materials and radiation-generating devices must be labeled with the universal symbol.</a:t>
            </a:r>
          </a:p>
          <a:p>
            <a:pPr lvl="1"/>
            <a:r>
              <a:rPr lang="en-US" dirty="0"/>
              <a:t>Only properly trained personnel should handle materials or devices labeled as such.</a:t>
            </a:r>
          </a:p>
          <a:p>
            <a:pPr lvl="1"/>
            <a:r>
              <a:rPr lang="en-US" dirty="0"/>
              <a:t>Be aware of radiation symbols on doors and equipment.</a:t>
            </a:r>
          </a:p>
          <a:p>
            <a:pPr lvl="1"/>
            <a:r>
              <a:rPr lang="en-US" dirty="0"/>
              <a:t>If necessary, ask staff in Diagnostic Imaging about areas to avoid.</a:t>
            </a:r>
          </a:p>
          <a:p>
            <a:pPr lvl="1"/>
            <a:r>
              <a:rPr lang="en-US" dirty="0"/>
              <a:t>All MRI departments are required by the Joint Commission and ACR to have clearly marked safety zones for patient and staff safety.</a:t>
            </a:r>
          </a:p>
          <a:p>
            <a:pPr lvl="1"/>
            <a:r>
              <a:rPr lang="en-US" dirty="0"/>
              <a:t>Only patients and staff that have been trained, screened or are escorted, are allowed into zones III and IV.</a:t>
            </a:r>
          </a:p>
          <a:p>
            <a:pPr lvl="1"/>
            <a:r>
              <a:rPr lang="en-US" dirty="0"/>
              <a:t>One of the main causes of accidents is the failure to realize that the magnet is ALWAYS on, even if the hospital loses power.</a:t>
            </a:r>
          </a:p>
        </p:txBody>
      </p:sp>
      <p:pic>
        <p:nvPicPr>
          <p:cNvPr id="1026" name="Picture 2" descr="Radiation Symbol Images, Stock Photos &amp;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l="12213" t="11429" r="11451" b="17143"/>
          <a:stretch/>
        </p:blipFill>
        <p:spPr bwMode="auto">
          <a:xfrm>
            <a:off x="4495800" y="1239023"/>
            <a:ext cx="1280159" cy="1280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188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Safety</a:t>
            </a:r>
          </a:p>
        </p:txBody>
      </p:sp>
      <p:sp>
        <p:nvSpPr>
          <p:cNvPr id="3" name="Content Placeholder 2"/>
          <p:cNvSpPr>
            <a:spLocks noGrp="1"/>
          </p:cNvSpPr>
          <p:nvPr>
            <p:ph idx="1"/>
          </p:nvPr>
        </p:nvSpPr>
        <p:spPr/>
        <p:txBody>
          <a:bodyPr>
            <a:normAutofit/>
          </a:bodyPr>
          <a:lstStyle/>
          <a:p>
            <a:pPr lvl="1"/>
            <a:r>
              <a:rPr lang="en-US" dirty="0"/>
              <a:t>Wear your name badge.</a:t>
            </a:r>
          </a:p>
          <a:p>
            <a:pPr lvl="1"/>
            <a:r>
              <a:rPr lang="en-US" dirty="0"/>
              <a:t>Be alert and continuously aware of your surroundings. If you see someone loitering, politely approach them in case they need directions. If not, make a mental note of their description and location and call security.</a:t>
            </a:r>
          </a:p>
          <a:p>
            <a:pPr lvl="1"/>
            <a:r>
              <a:rPr lang="en-US" dirty="0"/>
              <a:t>Security is available 24 hours a day patrolling the building and parking deck. Call their extension x3110 or call the operator and have them paged.</a:t>
            </a:r>
          </a:p>
        </p:txBody>
      </p:sp>
    </p:spTree>
    <p:extLst>
      <p:ext uri="{BB962C8B-B14F-4D97-AF65-F5344CB8AC3E}">
        <p14:creationId xmlns:p14="http://schemas.microsoft.com/office/powerpoint/2010/main" val="278651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Crisis Behavior</a:t>
            </a:r>
          </a:p>
        </p:txBody>
      </p:sp>
      <p:sp>
        <p:nvSpPr>
          <p:cNvPr id="3" name="Content Placeholder 2"/>
          <p:cNvSpPr>
            <a:spLocks noGrp="1"/>
          </p:cNvSpPr>
          <p:nvPr>
            <p:ph idx="1"/>
          </p:nvPr>
        </p:nvSpPr>
        <p:spPr>
          <a:xfrm>
            <a:off x="576070" y="1230489"/>
            <a:ext cx="2743200" cy="2682240"/>
          </a:xfrm>
        </p:spPr>
        <p:txBody>
          <a:bodyPr>
            <a:normAutofit/>
          </a:bodyPr>
          <a:lstStyle/>
          <a:p>
            <a:pPr marL="134938" lvl="1" indent="0">
              <a:buNone/>
            </a:pPr>
            <a:r>
              <a:rPr lang="en-US" dirty="0"/>
              <a:t>Use S-T-A-M-P to recognize early warning signs that a person’s behavior is getting out of control:</a:t>
            </a:r>
          </a:p>
          <a:p>
            <a:pPr lvl="1"/>
            <a:r>
              <a:rPr lang="en-US" sz="2400" u="sng" dirty="0"/>
              <a:t>S</a:t>
            </a:r>
            <a:r>
              <a:rPr lang="en-US" dirty="0"/>
              <a:t>taring and eye contact</a:t>
            </a:r>
          </a:p>
          <a:p>
            <a:pPr lvl="1"/>
            <a:r>
              <a:rPr lang="en-US" sz="2400" u="sng" dirty="0"/>
              <a:t>T</a:t>
            </a:r>
            <a:r>
              <a:rPr lang="en-US" dirty="0"/>
              <a:t>one and volume of voice</a:t>
            </a:r>
          </a:p>
          <a:p>
            <a:pPr lvl="1"/>
            <a:r>
              <a:rPr lang="en-US" sz="2400" u="sng" dirty="0"/>
              <a:t>A</a:t>
            </a:r>
            <a:r>
              <a:rPr lang="en-US" dirty="0"/>
              <a:t>nxiety or agitation</a:t>
            </a:r>
          </a:p>
          <a:p>
            <a:pPr lvl="1"/>
            <a:r>
              <a:rPr lang="en-US" sz="2400" u="sng" dirty="0"/>
              <a:t>M</a:t>
            </a:r>
            <a:r>
              <a:rPr lang="en-US" dirty="0"/>
              <a:t>umbling</a:t>
            </a:r>
          </a:p>
          <a:p>
            <a:pPr lvl="1"/>
            <a:r>
              <a:rPr lang="en-US" sz="2400" u="sng" dirty="0"/>
              <a:t>P</a:t>
            </a:r>
            <a:r>
              <a:rPr lang="en-US" dirty="0"/>
              <a:t>acing</a:t>
            </a:r>
          </a:p>
        </p:txBody>
      </p:sp>
      <p:sp>
        <p:nvSpPr>
          <p:cNvPr id="4" name="Content Placeholder 2"/>
          <p:cNvSpPr txBox="1">
            <a:spLocks/>
          </p:cNvSpPr>
          <p:nvPr/>
        </p:nvSpPr>
        <p:spPr>
          <a:xfrm>
            <a:off x="3276600" y="1230489"/>
            <a:ext cx="2743200" cy="2682240"/>
          </a:xfrm>
          <a:prstGeom prst="rect">
            <a:avLst/>
          </a:prstGeom>
        </p:spPr>
        <p:txBody>
          <a:bodyPr vert="horz" lIns="0" tIns="45720" rIns="0" bIns="45720" rtlCol="0">
            <a:normAutofit/>
          </a:bodyPr>
          <a:lstStyle>
            <a:lvl1pPr marL="60963" indent="-60963" algn="l" defTabSz="609630" rtl="0" eaLnBrk="1" latinLnBrk="0" hangingPunct="1">
              <a:lnSpc>
                <a:spcPct val="90000"/>
              </a:lnSpc>
              <a:spcBef>
                <a:spcPts val="800"/>
              </a:spcBef>
              <a:spcAft>
                <a:spcPts val="133"/>
              </a:spcAft>
              <a:buClr>
                <a:schemeClr val="accent1"/>
              </a:buClr>
              <a:buSzPct val="100000"/>
              <a:buFont typeface="Calibri" panose="020F0502020204030204" pitchFamily="34" charset="0"/>
              <a:buChar char=" "/>
              <a:defRPr sz="1333" kern="1200">
                <a:solidFill>
                  <a:schemeClr val="tx1">
                    <a:lumMod val="75000"/>
                    <a:lumOff val="25000"/>
                  </a:schemeClr>
                </a:solidFill>
                <a:latin typeface="+mn-lt"/>
                <a:ea typeface="+mn-ea"/>
                <a:cs typeface="+mn-cs"/>
              </a:defRPr>
            </a:lvl1pPr>
            <a:lvl2pPr marL="256045" indent="-121926" algn="l" defTabSz="609630" rtl="0" eaLnBrk="1" latinLnBrk="0" hangingPunct="1">
              <a:lnSpc>
                <a:spcPct val="90000"/>
              </a:lnSpc>
              <a:spcBef>
                <a:spcPts val="133"/>
              </a:spcBef>
              <a:spcAft>
                <a:spcPts val="267"/>
              </a:spcAft>
              <a:buClr>
                <a:schemeClr val="accent1"/>
              </a:buClr>
              <a:buFont typeface="Calibri" pitchFamily="34" charset="0"/>
              <a:buChar char="◦"/>
              <a:defRPr sz="1200" kern="1200">
                <a:solidFill>
                  <a:schemeClr val="tx1">
                    <a:lumMod val="75000"/>
                    <a:lumOff val="25000"/>
                  </a:schemeClr>
                </a:solidFill>
                <a:latin typeface="+mn-lt"/>
                <a:ea typeface="+mn-ea"/>
                <a:cs typeface="+mn-cs"/>
              </a:defRPr>
            </a:lvl2pPr>
            <a:lvl3pPr marL="377971"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3pPr>
            <a:lvl4pPr marL="499897"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4pPr>
            <a:lvl5pPr marL="621823" indent="-121926"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5pPr>
            <a:lvl6pPr marL="73337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6pPr>
            <a:lvl7pPr marL="86671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7pPr>
            <a:lvl8pPr marL="100005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8pPr>
            <a:lvl9pPr marL="1133390" indent="-152408" algn="l" defTabSz="609630" rtl="0" eaLnBrk="1" latinLnBrk="0" hangingPunct="1">
              <a:lnSpc>
                <a:spcPct val="90000"/>
              </a:lnSpc>
              <a:spcBef>
                <a:spcPts val="133"/>
              </a:spcBef>
              <a:spcAft>
                <a:spcPts val="267"/>
              </a:spcAft>
              <a:buClr>
                <a:schemeClr val="accent1"/>
              </a:buClr>
              <a:buFont typeface="Calibri" pitchFamily="34" charset="0"/>
              <a:buChar char="◦"/>
              <a:defRPr sz="933" kern="1200">
                <a:solidFill>
                  <a:schemeClr val="tx1">
                    <a:lumMod val="75000"/>
                    <a:lumOff val="25000"/>
                  </a:schemeClr>
                </a:solidFill>
                <a:latin typeface="+mn-lt"/>
                <a:ea typeface="+mn-ea"/>
                <a:cs typeface="+mn-cs"/>
              </a:defRPr>
            </a:lvl9pPr>
          </a:lstStyle>
          <a:p>
            <a:pPr lvl="1"/>
            <a:r>
              <a:rPr lang="en-US" dirty="0"/>
              <a:t>Don’t isolate yourself with a potentially violent person.</a:t>
            </a:r>
          </a:p>
          <a:p>
            <a:pPr lvl="1"/>
            <a:r>
              <a:rPr lang="en-US" dirty="0"/>
              <a:t>Remove yourself from the situation.</a:t>
            </a:r>
          </a:p>
          <a:p>
            <a:pPr lvl="1"/>
            <a:r>
              <a:rPr lang="en-US" dirty="0"/>
              <a:t>Present a calm, caring attitude. Acknowledge the person’s feelings.</a:t>
            </a:r>
          </a:p>
          <a:p>
            <a:pPr lvl="1"/>
            <a:r>
              <a:rPr lang="en-US" dirty="0"/>
              <a:t>Don’t match threats and don’t give orders. Avoid behavior that may be interpreted as aggressive.</a:t>
            </a:r>
          </a:p>
          <a:p>
            <a:pPr lvl="1"/>
            <a:r>
              <a:rPr lang="en-US" dirty="0"/>
              <a:t>Always keep an open path for exit. </a:t>
            </a:r>
          </a:p>
          <a:p>
            <a:pPr lvl="1"/>
            <a:r>
              <a:rPr lang="en-US" dirty="0"/>
              <a:t>Don’t handle a dangerous situation alone.</a:t>
            </a:r>
          </a:p>
          <a:p>
            <a:pPr lvl="1"/>
            <a:r>
              <a:rPr lang="en-US" dirty="0"/>
              <a:t>Call security x3110 or x4444 for emergencies.</a:t>
            </a:r>
          </a:p>
        </p:txBody>
      </p:sp>
    </p:spTree>
    <p:extLst>
      <p:ext uri="{BB962C8B-B14F-4D97-AF65-F5344CB8AC3E}">
        <p14:creationId xmlns:p14="http://schemas.microsoft.com/office/powerpoint/2010/main" val="1062143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Job Injuries</a:t>
            </a:r>
          </a:p>
        </p:txBody>
      </p:sp>
      <p:sp>
        <p:nvSpPr>
          <p:cNvPr id="3" name="Content Placeholder 2"/>
          <p:cNvSpPr>
            <a:spLocks noGrp="1"/>
          </p:cNvSpPr>
          <p:nvPr>
            <p:ph idx="1"/>
          </p:nvPr>
        </p:nvSpPr>
        <p:spPr/>
        <p:txBody>
          <a:bodyPr>
            <a:normAutofit/>
          </a:bodyPr>
          <a:lstStyle/>
          <a:p>
            <a:r>
              <a:rPr lang="en-US" b="1" i="1" dirty="0"/>
              <a:t>Document with Director of Volunteer Services before you leave for the day.</a:t>
            </a:r>
          </a:p>
          <a:p>
            <a:r>
              <a:rPr lang="en-US" dirty="0"/>
              <a:t>Call or email Employee Health (EH) within 24 hours.</a:t>
            </a:r>
          </a:p>
          <a:p>
            <a:r>
              <a:rPr lang="en-US" dirty="0"/>
              <a:t>Submit completed “Occupational Injury Report” – found on RHINO and at the EH door (Floor M) – to Employee Health before next volunteer shift.</a:t>
            </a:r>
          </a:p>
        </p:txBody>
      </p:sp>
    </p:spTree>
    <p:extLst>
      <p:ext uri="{BB962C8B-B14F-4D97-AF65-F5344CB8AC3E}">
        <p14:creationId xmlns:p14="http://schemas.microsoft.com/office/powerpoint/2010/main" val="4288097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In-Person Emergencies*</a:t>
            </a:r>
          </a:p>
        </p:txBody>
      </p:sp>
      <p:sp>
        <p:nvSpPr>
          <p:cNvPr id="3" name="Content Placeholder 2"/>
          <p:cNvSpPr>
            <a:spLocks noGrp="1"/>
          </p:cNvSpPr>
          <p:nvPr>
            <p:ph idx="1"/>
          </p:nvPr>
        </p:nvSpPr>
        <p:spPr/>
        <p:txBody>
          <a:bodyPr>
            <a:normAutofit/>
          </a:bodyPr>
          <a:lstStyle/>
          <a:p>
            <a:r>
              <a:rPr lang="en-US" i="1" dirty="0"/>
              <a:t>If a visitor OR employee comes to you having a medical emergency, call x4444 and state “Rapid Response” and the location. The House Supervisor will come to your location, assess the situation, and escort the person to the Emergency Department as warranted.</a:t>
            </a:r>
          </a:p>
          <a:p>
            <a:r>
              <a:rPr lang="en-US" b="1" i="1" dirty="0"/>
              <a:t>Don’t call the ED yourself or tell the person having the emergency to call the ED. </a:t>
            </a:r>
            <a:endParaRPr lang="en-US" dirty="0"/>
          </a:p>
        </p:txBody>
      </p:sp>
    </p:spTree>
    <p:extLst>
      <p:ext uri="{BB962C8B-B14F-4D97-AF65-F5344CB8AC3E}">
        <p14:creationId xmlns:p14="http://schemas.microsoft.com/office/powerpoint/2010/main" val="260239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Questions</a:t>
            </a:r>
          </a:p>
        </p:txBody>
      </p:sp>
      <p:sp>
        <p:nvSpPr>
          <p:cNvPr id="8" name="Content Placeholder 7"/>
          <p:cNvSpPr>
            <a:spLocks noGrp="1"/>
          </p:cNvSpPr>
          <p:nvPr>
            <p:ph idx="1"/>
          </p:nvPr>
        </p:nvSpPr>
        <p:spPr>
          <a:xfrm>
            <a:off x="2520315" y="487680"/>
            <a:ext cx="3408426" cy="3855720"/>
          </a:xfrm>
        </p:spPr>
        <p:txBody>
          <a:bodyPr>
            <a:normAutofit fontScale="85000" lnSpcReduction="20000"/>
          </a:bodyPr>
          <a:lstStyle/>
          <a:p>
            <a:pPr marL="227013" lvl="0" indent="-227013">
              <a:lnSpc>
                <a:spcPct val="100000"/>
              </a:lnSpc>
              <a:spcBef>
                <a:spcPts val="1200"/>
              </a:spcBef>
              <a:buFont typeface="+mj-lt"/>
              <a:buAutoNum type="arabicPeriod"/>
            </a:pPr>
            <a:r>
              <a:rPr lang="en-US" dirty="0"/>
              <a:t>When lifting, you should:</a:t>
            </a:r>
          </a:p>
          <a:p>
            <a:pPr marL="460375" lvl="1" indent="-233363">
              <a:lnSpc>
                <a:spcPct val="100000"/>
              </a:lnSpc>
              <a:spcBef>
                <a:spcPts val="0"/>
              </a:spcBef>
              <a:spcAft>
                <a:spcPts val="0"/>
              </a:spcAft>
              <a:buFont typeface="+mj-lt"/>
              <a:buAutoNum type="alphaLcParenR"/>
            </a:pPr>
            <a:r>
              <a:rPr lang="en-US" dirty="0"/>
              <a:t>Keep the load close to your body</a:t>
            </a:r>
          </a:p>
          <a:p>
            <a:pPr marL="460375" lvl="1" indent="-233363">
              <a:lnSpc>
                <a:spcPct val="100000"/>
              </a:lnSpc>
              <a:spcBef>
                <a:spcPts val="0"/>
              </a:spcBef>
              <a:spcAft>
                <a:spcPts val="0"/>
              </a:spcAft>
              <a:buFont typeface="+mj-lt"/>
              <a:buAutoNum type="alphaLcParenR"/>
            </a:pPr>
            <a:r>
              <a:rPr lang="en-US" dirty="0"/>
              <a:t>Lift, turn and twist</a:t>
            </a:r>
          </a:p>
          <a:p>
            <a:pPr marL="460375" lvl="1" indent="-233363">
              <a:lnSpc>
                <a:spcPct val="100000"/>
              </a:lnSpc>
              <a:spcBef>
                <a:spcPts val="0"/>
              </a:spcBef>
              <a:spcAft>
                <a:spcPts val="0"/>
              </a:spcAft>
              <a:buFont typeface="+mj-lt"/>
              <a:buAutoNum type="alphaLcParenR"/>
            </a:pPr>
            <a:r>
              <a:rPr lang="en-US" dirty="0"/>
              <a:t>Bend over and pull</a:t>
            </a:r>
          </a:p>
          <a:p>
            <a:pPr marL="227013" indent="-227013">
              <a:lnSpc>
                <a:spcPct val="100000"/>
              </a:lnSpc>
              <a:spcBef>
                <a:spcPts val="1200"/>
              </a:spcBef>
              <a:buFont typeface="+mj-lt"/>
              <a:buAutoNum type="arabicPeriod"/>
            </a:pPr>
            <a:r>
              <a:rPr lang="en-US" dirty="0"/>
              <a:t>If you are injured during your shift, the incident should be reported the same day to the Director of Volunteer Services.</a:t>
            </a:r>
          </a:p>
          <a:p>
            <a:pPr marL="227012" lvl="1" indent="0" algn="ctr">
              <a:lnSpc>
                <a:spcPct val="100000"/>
              </a:lnSpc>
              <a:spcBef>
                <a:spcPts val="0"/>
              </a:spcBef>
              <a:spcAft>
                <a:spcPts val="0"/>
              </a:spcAft>
              <a:buNone/>
            </a:pPr>
            <a:r>
              <a:rPr lang="en-US" dirty="0"/>
              <a:t>Circle True or False on answer sheet</a:t>
            </a:r>
          </a:p>
          <a:p>
            <a:pPr marL="227013" lvl="0" indent="-227013">
              <a:lnSpc>
                <a:spcPct val="100000"/>
              </a:lnSpc>
              <a:spcBef>
                <a:spcPts val="1200"/>
              </a:spcBef>
              <a:buFont typeface="+mj-lt"/>
              <a:buAutoNum type="arabicPeriod"/>
            </a:pPr>
            <a:r>
              <a:rPr lang="en-US" dirty="0"/>
              <a:t>If an employee collapses near you, call x4444 and state your location.</a:t>
            </a:r>
          </a:p>
          <a:p>
            <a:pPr marL="228600" indent="0" algn="ctr">
              <a:lnSpc>
                <a:spcPct val="100000"/>
              </a:lnSpc>
              <a:spcBef>
                <a:spcPts val="0"/>
              </a:spcBef>
              <a:spcAft>
                <a:spcPts val="0"/>
              </a:spcAft>
              <a:buNone/>
            </a:pPr>
            <a:r>
              <a:rPr lang="en-US" sz="1200" dirty="0"/>
              <a:t>Circle True or False on answer sheet</a:t>
            </a:r>
          </a:p>
          <a:p>
            <a:pPr marL="0" indent="0" algn="ctr">
              <a:lnSpc>
                <a:spcPct val="100000"/>
              </a:lnSpc>
              <a:spcBef>
                <a:spcPts val="0"/>
              </a:spcBef>
              <a:spcAft>
                <a:spcPts val="0"/>
              </a:spcAft>
              <a:buNone/>
            </a:pPr>
            <a:endParaRPr lang="en-US" sz="1200" dirty="0">
              <a:solidFill>
                <a:schemeClr val="accent1"/>
              </a:solidFill>
            </a:endParaRPr>
          </a:p>
          <a:p>
            <a:pPr marL="228600" indent="-228600">
              <a:lnSpc>
                <a:spcPct val="100000"/>
              </a:lnSpc>
              <a:spcBef>
                <a:spcPts val="0"/>
              </a:spcBef>
              <a:spcAft>
                <a:spcPts val="0"/>
              </a:spcAft>
              <a:buAutoNum type="arabicPeriod" startAt="4"/>
            </a:pPr>
            <a:r>
              <a:rPr lang="en-US" sz="1200" dirty="0"/>
              <a:t>W</a:t>
            </a:r>
            <a:r>
              <a:rPr lang="en-US" dirty="0"/>
              <a:t>hat are the signs that indicate a person may</a:t>
            </a:r>
          </a:p>
          <a:p>
            <a:pPr marL="0" indent="0">
              <a:lnSpc>
                <a:spcPct val="100000"/>
              </a:lnSpc>
              <a:spcBef>
                <a:spcPts val="0"/>
              </a:spcBef>
              <a:spcAft>
                <a:spcPts val="0"/>
              </a:spcAft>
              <a:buNone/>
            </a:pPr>
            <a:r>
              <a:rPr lang="en-US" dirty="0"/>
              <a:t>       become violent?</a:t>
            </a:r>
          </a:p>
          <a:p>
            <a:pPr marL="460375" lvl="1" indent="-233363">
              <a:lnSpc>
                <a:spcPct val="100000"/>
              </a:lnSpc>
              <a:spcBef>
                <a:spcPts val="0"/>
              </a:spcBef>
              <a:spcAft>
                <a:spcPts val="0"/>
              </a:spcAft>
              <a:buFont typeface="+mj-lt"/>
              <a:buAutoNum type="alphaLcParenR"/>
            </a:pPr>
            <a:r>
              <a:rPr lang="en-US" dirty="0"/>
              <a:t>Staring and eye contact</a:t>
            </a:r>
          </a:p>
          <a:p>
            <a:pPr marL="460375" lvl="1" indent="-233363">
              <a:lnSpc>
                <a:spcPct val="100000"/>
              </a:lnSpc>
              <a:spcBef>
                <a:spcPts val="0"/>
              </a:spcBef>
              <a:spcAft>
                <a:spcPts val="0"/>
              </a:spcAft>
              <a:buFont typeface="+mj-lt"/>
              <a:buAutoNum type="alphaLcParenR"/>
            </a:pPr>
            <a:r>
              <a:rPr lang="en-US" dirty="0"/>
              <a:t>Tone and volume of voice</a:t>
            </a:r>
          </a:p>
          <a:p>
            <a:pPr marL="460375" lvl="1" indent="-233363">
              <a:lnSpc>
                <a:spcPct val="100000"/>
              </a:lnSpc>
              <a:spcBef>
                <a:spcPts val="0"/>
              </a:spcBef>
              <a:spcAft>
                <a:spcPts val="0"/>
              </a:spcAft>
              <a:buFont typeface="+mj-lt"/>
              <a:buAutoNum type="alphaLcParenR"/>
            </a:pPr>
            <a:r>
              <a:rPr lang="en-US" dirty="0"/>
              <a:t>Anxiety or agitation</a:t>
            </a:r>
          </a:p>
          <a:p>
            <a:pPr marL="460375" lvl="1" indent="-233363">
              <a:lnSpc>
                <a:spcPct val="100000"/>
              </a:lnSpc>
              <a:spcBef>
                <a:spcPts val="0"/>
              </a:spcBef>
              <a:spcAft>
                <a:spcPts val="0"/>
              </a:spcAft>
              <a:buFont typeface="+mj-lt"/>
              <a:buAutoNum type="alphaLcParenR"/>
            </a:pPr>
            <a:r>
              <a:rPr lang="en-US" dirty="0"/>
              <a:t>Mumbling</a:t>
            </a:r>
          </a:p>
          <a:p>
            <a:pPr marL="460375" lvl="1" indent="-233363">
              <a:lnSpc>
                <a:spcPct val="100000"/>
              </a:lnSpc>
              <a:spcBef>
                <a:spcPts val="0"/>
              </a:spcBef>
              <a:spcAft>
                <a:spcPts val="0"/>
              </a:spcAft>
              <a:buFont typeface="+mj-lt"/>
              <a:buAutoNum type="alphaLcParenR"/>
            </a:pPr>
            <a:r>
              <a:rPr lang="en-US" dirty="0"/>
              <a:t>Pacing</a:t>
            </a:r>
          </a:p>
          <a:p>
            <a:pPr marL="460375" lvl="1" indent="-233363">
              <a:lnSpc>
                <a:spcPct val="100000"/>
              </a:lnSpc>
              <a:spcBef>
                <a:spcPts val="0"/>
              </a:spcBef>
              <a:spcAft>
                <a:spcPts val="0"/>
              </a:spcAft>
              <a:buFont typeface="+mj-lt"/>
              <a:buAutoNum type="alphaLcParenR"/>
            </a:pPr>
            <a:r>
              <a:rPr lang="en-US" dirty="0"/>
              <a:t>All of the above</a:t>
            </a:r>
          </a:p>
          <a:p>
            <a:pPr marL="228600" indent="-228600">
              <a:lnSpc>
                <a:spcPct val="100000"/>
              </a:lnSpc>
              <a:spcBef>
                <a:spcPts val="1200"/>
              </a:spcBef>
              <a:buNone/>
            </a:pPr>
            <a:r>
              <a:rPr lang="en-US" dirty="0">
                <a:solidFill>
                  <a:schemeClr val="tx1"/>
                </a:solidFill>
              </a:rPr>
              <a:t> </a:t>
            </a:r>
            <a:r>
              <a:rPr lang="en-US" dirty="0">
                <a:solidFill>
                  <a:schemeClr val="accent1"/>
                </a:solidFill>
              </a:rPr>
              <a:t>5.  </a:t>
            </a:r>
            <a:r>
              <a:rPr lang="en-US" sz="1200" dirty="0">
                <a:solidFill>
                  <a:schemeClr val="tx1"/>
                </a:solidFill>
              </a:rPr>
              <a:t>Any </a:t>
            </a:r>
            <a:r>
              <a:rPr lang="en-US" sz="1200" dirty="0"/>
              <a:t>electrical apparatus brought into the hospital must be approved by Maintenance before use.</a:t>
            </a:r>
          </a:p>
          <a:p>
            <a:pPr marL="228600" indent="0" algn="ctr">
              <a:lnSpc>
                <a:spcPct val="100000"/>
              </a:lnSpc>
              <a:spcBef>
                <a:spcPts val="0"/>
              </a:spcBef>
              <a:spcAft>
                <a:spcPts val="0"/>
              </a:spcAft>
              <a:buNone/>
            </a:pPr>
            <a:r>
              <a:rPr lang="en-US" sz="1200" dirty="0"/>
              <a:t>Circle True or False on answer sheet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59945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Patient Safety</a:t>
            </a:r>
          </a:p>
        </p:txBody>
      </p:sp>
      <p:sp>
        <p:nvSpPr>
          <p:cNvPr id="3" name="Subtitle 2"/>
          <p:cNvSpPr>
            <a:spLocks noGrp="1"/>
          </p:cNvSpPr>
          <p:nvPr>
            <p:ph type="subTitle" idx="1"/>
          </p:nvPr>
        </p:nvSpPr>
        <p:spPr/>
        <p:txBody>
          <a:bodyPr>
            <a:noAutofit/>
          </a:bodyPr>
          <a:lstStyle/>
          <a:p>
            <a:r>
              <a:rPr lang="en-US" sz="2800" dirty="0">
                <a:latin typeface="+mj-lt"/>
              </a:rPr>
              <a:t>Module 3</a:t>
            </a:r>
          </a:p>
        </p:txBody>
      </p:sp>
    </p:spTree>
    <p:extLst>
      <p:ext uri="{BB962C8B-B14F-4D97-AF65-F5344CB8AC3E}">
        <p14:creationId xmlns:p14="http://schemas.microsoft.com/office/powerpoint/2010/main" val="324780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p:txBody>
          <a:bodyPr vert="horz" wrap="square" numCol="1" anchorCtr="0" compatLnSpc="1">
            <a:prstTxWarp prst="textNoShape">
              <a:avLst/>
            </a:prstTxWarp>
            <a:normAutofit/>
          </a:bodyPr>
          <a:lstStyle/>
          <a:p>
            <a:pPr eaLnBrk="1" hangingPunct="1"/>
            <a:r>
              <a:rPr lang="en-US" dirty="0">
                <a:effectLst/>
              </a:rPr>
              <a:t>National Patient Safety Goals</a:t>
            </a:r>
          </a:p>
        </p:txBody>
      </p:sp>
      <p:sp>
        <p:nvSpPr>
          <p:cNvPr id="18435" name="Rectangle 3"/>
          <p:cNvSpPr>
            <a:spLocks noGrp="1" noChangeArrowheads="1"/>
          </p:cNvSpPr>
          <p:nvPr>
            <p:ph idx="1"/>
          </p:nvPr>
        </p:nvSpPr>
        <p:spPr/>
        <p:txBody>
          <a:bodyPr>
            <a:normAutofit/>
          </a:bodyPr>
          <a:lstStyle/>
          <a:p>
            <a:r>
              <a:rPr lang="en-US" i="1" dirty="0">
                <a:uFill>
                  <a:solidFill>
                    <a:srgbClr val="FF0000"/>
                  </a:solidFill>
                </a:uFill>
              </a:rPr>
              <a:t>The National Patient Safety Goals for Hospital, Laboratory and Home Health Programs have been developed </a:t>
            </a:r>
            <a:r>
              <a:rPr lang="en-US" b="1" i="1" dirty="0">
                <a:uFill>
                  <a:solidFill>
                    <a:srgbClr val="FF0000"/>
                  </a:solidFill>
                </a:uFill>
              </a:rPr>
              <a:t>primarily to improve patient safety.</a:t>
            </a:r>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p:txBody>
          <a:bodyPr vert="horz" wrap="square" numCol="1" anchorCtr="0" compatLnSpc="1">
            <a:prstTxWarp prst="textNoShape">
              <a:avLst/>
            </a:prstTxWarp>
            <a:normAutofit/>
          </a:bodyPr>
          <a:lstStyle/>
          <a:p>
            <a:pPr eaLnBrk="1" hangingPunct="1"/>
            <a:r>
              <a:rPr lang="en-US" dirty="0">
                <a:effectLst/>
              </a:rPr>
              <a:t>Preventing Patient Falls</a:t>
            </a:r>
          </a:p>
        </p:txBody>
      </p:sp>
      <p:sp>
        <p:nvSpPr>
          <p:cNvPr id="18435" name="Rectangle 3"/>
          <p:cNvSpPr>
            <a:spLocks noGrp="1" noChangeArrowheads="1"/>
          </p:cNvSpPr>
          <p:nvPr>
            <p:ph idx="1"/>
          </p:nvPr>
        </p:nvSpPr>
        <p:spPr/>
        <p:txBody>
          <a:bodyPr>
            <a:normAutofit/>
          </a:bodyPr>
          <a:lstStyle/>
          <a:p>
            <a:r>
              <a:rPr lang="en-US" dirty="0">
                <a:uFill>
                  <a:solidFill>
                    <a:srgbClr val="FF0000"/>
                  </a:solidFill>
                </a:uFill>
              </a:rPr>
              <a:t>Identification of patients at high risk for falls include:</a:t>
            </a:r>
          </a:p>
          <a:p>
            <a:pPr lvl="1"/>
            <a:r>
              <a:rPr lang="en-US" b="1" i="1" dirty="0"/>
              <a:t>Yellow wristband</a:t>
            </a:r>
          </a:p>
          <a:p>
            <a:pPr lvl="1"/>
            <a:r>
              <a:rPr lang="en-US" b="1" i="1" dirty="0"/>
              <a:t>Non-skid footwear</a:t>
            </a:r>
          </a:p>
          <a:p>
            <a:pPr lvl="1"/>
            <a:r>
              <a:rPr lang="en-US" b="1" i="1" dirty="0"/>
              <a:t>Fall precaution sign on door frame</a:t>
            </a:r>
          </a:p>
          <a:p>
            <a:pPr lvl="1"/>
            <a:r>
              <a:rPr lang="en-US" b="1" i="1" dirty="0"/>
              <a:t>Sign over head of bed</a:t>
            </a:r>
          </a:p>
          <a:p>
            <a:r>
              <a:rPr lang="en-US" dirty="0">
                <a:uFill>
                  <a:solidFill>
                    <a:srgbClr val="FF0000"/>
                  </a:solidFill>
                </a:uFill>
              </a:rPr>
              <a:t>If a patient has been identified as being high risk for falls and is seen getting out of bed or walking without assistance, they should be assisted safely to a bed or chair. Then notify a nurse or nurse tech immediately.</a:t>
            </a:r>
          </a:p>
        </p:txBody>
      </p:sp>
    </p:spTree>
    <p:extLst>
      <p:ext uri="{BB962C8B-B14F-4D97-AF65-F5344CB8AC3E}">
        <p14:creationId xmlns:p14="http://schemas.microsoft.com/office/powerpoint/2010/main" val="1329699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p:txBody>
          <a:bodyPr vert="horz" wrap="square" numCol="1" anchorCtr="0" compatLnSpc="1">
            <a:prstTxWarp prst="textNoShape">
              <a:avLst/>
            </a:prstTxWarp>
            <a:normAutofit/>
          </a:bodyPr>
          <a:lstStyle/>
          <a:p>
            <a:pPr eaLnBrk="1" hangingPunct="1"/>
            <a:r>
              <a:rPr lang="en-US" dirty="0">
                <a:effectLst/>
              </a:rPr>
              <a:t>Patient Abuse</a:t>
            </a:r>
          </a:p>
        </p:txBody>
      </p:sp>
      <p:sp>
        <p:nvSpPr>
          <p:cNvPr id="18435" name="Rectangle 3"/>
          <p:cNvSpPr>
            <a:spLocks noGrp="1" noChangeArrowheads="1"/>
          </p:cNvSpPr>
          <p:nvPr>
            <p:ph idx="1"/>
          </p:nvPr>
        </p:nvSpPr>
        <p:spPr/>
        <p:txBody>
          <a:bodyPr>
            <a:normAutofit lnSpcReduction="10000"/>
          </a:bodyPr>
          <a:lstStyle/>
          <a:p>
            <a:r>
              <a:rPr lang="en-US" dirty="0">
                <a:uFill>
                  <a:solidFill>
                    <a:srgbClr val="FF0000"/>
                  </a:solidFill>
                </a:uFill>
              </a:rPr>
              <a:t>Patients have a right to a safe environment in the hospital.</a:t>
            </a:r>
          </a:p>
          <a:p>
            <a:r>
              <a:rPr lang="en-US" dirty="0">
                <a:uFill>
                  <a:solidFill>
                    <a:srgbClr val="FF0000"/>
                  </a:solidFill>
                </a:uFill>
              </a:rPr>
              <a:t>Any type of abuse of a patient by a healthcare provider is a breach of medical ethics and a violation of Randolph Health’s policy on Professional Behavior and Standards. Certain violations of this policy – such as assault or sexual abuse – are also crimes that can result in imprisonment.</a:t>
            </a:r>
          </a:p>
          <a:p>
            <a:r>
              <a:rPr lang="en-US" dirty="0">
                <a:uFill>
                  <a:solidFill>
                    <a:srgbClr val="FF0000"/>
                  </a:solidFill>
                </a:uFill>
              </a:rPr>
              <a:t>In order to protect our patients, criminal background checks are a part of the hiring process for Randolph Health employees.</a:t>
            </a:r>
          </a:p>
          <a:p>
            <a:r>
              <a:rPr lang="en-US" dirty="0">
                <a:uFill>
                  <a:solidFill>
                    <a:srgbClr val="FF0000"/>
                  </a:solidFill>
                </a:uFill>
              </a:rPr>
              <a:t>The Joint Commission requires facilities do the following:</a:t>
            </a:r>
          </a:p>
          <a:p>
            <a:pPr lvl="1"/>
            <a:r>
              <a:rPr lang="en-US" dirty="0"/>
              <a:t>Educate staff about signs and symptoms of abuse.</a:t>
            </a:r>
          </a:p>
          <a:p>
            <a:pPr lvl="1"/>
            <a:r>
              <a:rPr lang="en-US" dirty="0"/>
              <a:t>Identify victims of abuse and refer to appropriate outside agencies.</a:t>
            </a:r>
          </a:p>
          <a:p>
            <a:pPr lvl="1"/>
            <a:r>
              <a:rPr lang="en-US" dirty="0"/>
              <a:t>Maintain a list of agencies for referral.</a:t>
            </a:r>
          </a:p>
          <a:p>
            <a:pPr lvl="1"/>
            <a:r>
              <a:rPr lang="en-US" dirty="0"/>
              <a:t>Report abuse and neglect according to state and local law.</a:t>
            </a:r>
            <a:endParaRPr lang="en-US" dirty="0">
              <a:uFill>
                <a:solidFill>
                  <a:srgbClr val="FF0000"/>
                </a:solidFill>
              </a:uFill>
            </a:endParaRPr>
          </a:p>
        </p:txBody>
      </p:sp>
    </p:spTree>
    <p:extLst>
      <p:ext uri="{BB962C8B-B14F-4D97-AF65-F5344CB8AC3E}">
        <p14:creationId xmlns:p14="http://schemas.microsoft.com/office/powerpoint/2010/main" val="120488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Vision &amp; Values</a:t>
            </a:r>
          </a:p>
        </p:txBody>
      </p:sp>
      <p:sp>
        <p:nvSpPr>
          <p:cNvPr id="3" name="Content Placeholder 2"/>
          <p:cNvSpPr>
            <a:spLocks noGrp="1"/>
          </p:cNvSpPr>
          <p:nvPr>
            <p:ph idx="1"/>
          </p:nvPr>
        </p:nvSpPr>
        <p:spPr/>
        <p:txBody>
          <a:bodyPr>
            <a:normAutofit/>
          </a:bodyPr>
          <a:lstStyle/>
          <a:p>
            <a:r>
              <a:rPr lang="en-US" dirty="0"/>
              <a:t>Mission: To provide quality healthcare and foster health and wellness in our communities.</a:t>
            </a:r>
          </a:p>
          <a:p>
            <a:r>
              <a:rPr lang="en-US" dirty="0"/>
              <a:t>Vision: The preferred provider for high quality care, creating better health in our communities and recognized for excellence in all that we do.</a:t>
            </a:r>
          </a:p>
          <a:p>
            <a:r>
              <a:rPr lang="en-US" dirty="0"/>
              <a:t>Values:</a:t>
            </a:r>
          </a:p>
          <a:p>
            <a:pPr lvl="1"/>
            <a:r>
              <a:rPr lang="en-US" dirty="0"/>
              <a:t>Patient First</a:t>
            </a:r>
          </a:p>
          <a:p>
            <a:pPr lvl="1"/>
            <a:r>
              <a:rPr lang="en-US" dirty="0"/>
              <a:t>Respect</a:t>
            </a:r>
          </a:p>
          <a:p>
            <a:pPr lvl="1"/>
            <a:r>
              <a:rPr lang="en-US" dirty="0"/>
              <a:t>Transparency</a:t>
            </a:r>
          </a:p>
          <a:p>
            <a:pPr lvl="1"/>
            <a:r>
              <a:rPr lang="en-US" dirty="0"/>
              <a:t>Accountability </a:t>
            </a:r>
          </a:p>
          <a:p>
            <a:pPr lvl="1"/>
            <a:r>
              <a:rPr lang="en-US" dirty="0"/>
              <a:t>Creativity</a:t>
            </a:r>
          </a:p>
          <a:p>
            <a:pPr lvl="1"/>
            <a:r>
              <a:rPr lang="en-US" dirty="0"/>
              <a:t>Collaboration</a:t>
            </a:r>
          </a:p>
        </p:txBody>
      </p:sp>
    </p:spTree>
    <p:extLst>
      <p:ext uri="{BB962C8B-B14F-4D97-AF65-F5344CB8AC3E}">
        <p14:creationId xmlns:p14="http://schemas.microsoft.com/office/powerpoint/2010/main" val="1795141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p:txBody>
          <a:bodyPr vert="horz" wrap="square" numCol="1" anchorCtr="0" compatLnSpc="1">
            <a:prstTxWarp prst="textNoShape">
              <a:avLst/>
            </a:prstTxWarp>
            <a:normAutofit/>
          </a:bodyPr>
          <a:lstStyle/>
          <a:p>
            <a:pPr eaLnBrk="1" hangingPunct="1"/>
            <a:r>
              <a:rPr lang="en-US" dirty="0">
                <a:effectLst/>
              </a:rPr>
              <a:t>Identifying Signs of Abuse</a:t>
            </a:r>
          </a:p>
        </p:txBody>
      </p:sp>
      <p:sp>
        <p:nvSpPr>
          <p:cNvPr id="18435" name="Rectangle 3"/>
          <p:cNvSpPr>
            <a:spLocks noGrp="1" noChangeArrowheads="1"/>
          </p:cNvSpPr>
          <p:nvPr>
            <p:ph idx="1"/>
          </p:nvPr>
        </p:nvSpPr>
        <p:spPr/>
        <p:txBody>
          <a:bodyPr>
            <a:normAutofit/>
          </a:bodyPr>
          <a:lstStyle/>
          <a:p>
            <a:r>
              <a:rPr lang="en-US" dirty="0">
                <a:uFill>
                  <a:solidFill>
                    <a:srgbClr val="FF0000"/>
                  </a:solidFill>
                </a:uFill>
              </a:rPr>
              <a:t>Volunteers may encounter any of the following signs of self-abuse or abuse by others when assisting patients:</a:t>
            </a:r>
          </a:p>
          <a:p>
            <a:pPr lvl="1"/>
            <a:r>
              <a:rPr lang="en-US" dirty="0"/>
              <a:t>Evidence of alcohol or drug abuse </a:t>
            </a:r>
          </a:p>
          <a:p>
            <a:pPr lvl="1"/>
            <a:r>
              <a:rPr lang="en-US" dirty="0"/>
              <a:t>Vague physical or psychological complaints</a:t>
            </a:r>
          </a:p>
          <a:p>
            <a:pPr lvl="1"/>
            <a:r>
              <a:rPr lang="en-US" dirty="0"/>
              <a:t>Visible injury to any part of the face, neck or throat</a:t>
            </a:r>
          </a:p>
          <a:p>
            <a:pPr lvl="1"/>
            <a:r>
              <a:rPr lang="en-US" dirty="0">
                <a:uFill>
                  <a:solidFill>
                    <a:srgbClr val="FF0000"/>
                  </a:solidFill>
                </a:uFill>
              </a:rPr>
              <a:t>Observed emotional abuse or marital discord</a:t>
            </a:r>
          </a:p>
          <a:p>
            <a:pPr lvl="1"/>
            <a:r>
              <a:rPr lang="en-US" dirty="0">
                <a:uFill>
                  <a:solidFill>
                    <a:srgbClr val="FF0000"/>
                  </a:solidFill>
                </a:uFill>
              </a:rPr>
              <a:t>Support person(s) reluctant to leave the victim alone with medical staff</a:t>
            </a:r>
          </a:p>
          <a:p>
            <a:pPr lvl="1"/>
            <a:r>
              <a:rPr lang="en-US" dirty="0">
                <a:uFill>
                  <a:solidFill>
                    <a:srgbClr val="FF0000"/>
                  </a:solidFill>
                </a:uFill>
              </a:rPr>
              <a:t>Patient reports of abuse</a:t>
            </a:r>
          </a:p>
          <a:p>
            <a:r>
              <a:rPr lang="en-US" dirty="0">
                <a:uFill>
                  <a:solidFill>
                    <a:srgbClr val="FF0000"/>
                  </a:solidFill>
                </a:uFill>
              </a:rPr>
              <a:t>Any alleged cases of suspected child, disabled adult, or elderly abuse must be reported to the Department of Social Services Adult/Child Protective Services. If assistance is needed with the referral, contact the Case Management Department.</a:t>
            </a:r>
          </a:p>
        </p:txBody>
      </p:sp>
    </p:spTree>
    <p:extLst>
      <p:ext uri="{BB962C8B-B14F-4D97-AF65-F5344CB8AC3E}">
        <p14:creationId xmlns:p14="http://schemas.microsoft.com/office/powerpoint/2010/main" val="33538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Questions</a:t>
            </a:r>
          </a:p>
        </p:txBody>
      </p:sp>
      <p:sp>
        <p:nvSpPr>
          <p:cNvPr id="8" name="Content Placeholder 7"/>
          <p:cNvSpPr>
            <a:spLocks noGrp="1"/>
          </p:cNvSpPr>
          <p:nvPr>
            <p:ph idx="1"/>
          </p:nvPr>
        </p:nvSpPr>
        <p:spPr/>
        <p:txBody>
          <a:bodyPr>
            <a:normAutofit/>
          </a:bodyPr>
          <a:lstStyle/>
          <a:p>
            <a:pPr marL="227013" lvl="0" indent="-227013">
              <a:lnSpc>
                <a:spcPct val="100000"/>
              </a:lnSpc>
              <a:spcBef>
                <a:spcPts val="1200"/>
              </a:spcBef>
              <a:buFont typeface="+mj-lt"/>
              <a:buAutoNum type="arabicPeriod"/>
            </a:pPr>
            <a:r>
              <a:rPr lang="en-US" dirty="0"/>
              <a:t>The main purpose of the National Patient Safety Goals is to improve patient safety?</a:t>
            </a:r>
          </a:p>
          <a:p>
            <a:pPr marL="227012" lvl="1" indent="0" algn="ctr">
              <a:lnSpc>
                <a:spcPct val="100000"/>
              </a:lnSpc>
              <a:spcBef>
                <a:spcPts val="0"/>
              </a:spcBef>
              <a:spcAft>
                <a:spcPts val="0"/>
              </a:spcAft>
              <a:buNone/>
            </a:pPr>
            <a:r>
              <a:rPr lang="en-US" dirty="0"/>
              <a:t>Circle True or False on answer sheet</a:t>
            </a:r>
          </a:p>
          <a:p>
            <a:pPr marL="227013" lvl="0" indent="-227013">
              <a:lnSpc>
                <a:spcPct val="100000"/>
              </a:lnSpc>
              <a:spcBef>
                <a:spcPts val="1200"/>
              </a:spcBef>
              <a:buFont typeface="+mj-lt"/>
              <a:buAutoNum type="arabicPeriod"/>
            </a:pPr>
            <a:r>
              <a:rPr lang="en-US" dirty="0"/>
              <a:t>Identification of patients at risk for falls include:</a:t>
            </a:r>
          </a:p>
          <a:p>
            <a:pPr marL="460375" lvl="1" indent="-233363">
              <a:lnSpc>
                <a:spcPct val="100000"/>
              </a:lnSpc>
              <a:spcBef>
                <a:spcPts val="0"/>
              </a:spcBef>
              <a:spcAft>
                <a:spcPts val="0"/>
              </a:spcAft>
              <a:buFont typeface="+mj-lt"/>
              <a:buAutoNum type="alphaLcParenR"/>
            </a:pPr>
            <a:r>
              <a:rPr lang="en-US" dirty="0"/>
              <a:t>Yellow wristband</a:t>
            </a:r>
          </a:p>
          <a:p>
            <a:pPr marL="460375" lvl="1" indent="-233363">
              <a:lnSpc>
                <a:spcPct val="100000"/>
              </a:lnSpc>
              <a:spcBef>
                <a:spcPts val="0"/>
              </a:spcBef>
              <a:spcAft>
                <a:spcPts val="0"/>
              </a:spcAft>
              <a:buFont typeface="+mj-lt"/>
              <a:buAutoNum type="alphaLcParenR"/>
            </a:pPr>
            <a:r>
              <a:rPr lang="en-US" dirty="0"/>
              <a:t>Sign on door frame and above bed</a:t>
            </a:r>
          </a:p>
          <a:p>
            <a:pPr marL="460375" lvl="1" indent="-233363">
              <a:lnSpc>
                <a:spcPct val="100000"/>
              </a:lnSpc>
              <a:spcBef>
                <a:spcPts val="0"/>
              </a:spcBef>
              <a:spcAft>
                <a:spcPts val="0"/>
              </a:spcAft>
              <a:buFont typeface="+mj-lt"/>
              <a:buAutoNum type="alphaLcParenR"/>
            </a:pPr>
            <a:r>
              <a:rPr lang="en-US" dirty="0"/>
              <a:t>Non-skid footwear</a:t>
            </a:r>
          </a:p>
          <a:p>
            <a:pPr marL="460375" lvl="1" indent="-233363">
              <a:lnSpc>
                <a:spcPct val="100000"/>
              </a:lnSpc>
              <a:spcBef>
                <a:spcPts val="0"/>
              </a:spcBef>
              <a:spcAft>
                <a:spcPts val="0"/>
              </a:spcAft>
              <a:buFont typeface="+mj-lt"/>
              <a:buAutoNum type="alphaLcParenR"/>
            </a:pPr>
            <a:r>
              <a:rPr lang="en-US" dirty="0"/>
              <a:t>All of the above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1051995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Fire Safety</a:t>
            </a:r>
          </a:p>
        </p:txBody>
      </p:sp>
      <p:sp>
        <p:nvSpPr>
          <p:cNvPr id="3" name="Subtitle 2"/>
          <p:cNvSpPr>
            <a:spLocks noGrp="1"/>
          </p:cNvSpPr>
          <p:nvPr>
            <p:ph type="subTitle" idx="1"/>
          </p:nvPr>
        </p:nvSpPr>
        <p:spPr/>
        <p:txBody>
          <a:bodyPr>
            <a:noAutofit/>
          </a:bodyPr>
          <a:lstStyle/>
          <a:p>
            <a:r>
              <a:rPr lang="en-US" sz="2800" dirty="0">
                <a:latin typeface="+mj-lt"/>
              </a:rPr>
              <a:t>MODULE 4</a:t>
            </a:r>
          </a:p>
        </p:txBody>
      </p:sp>
    </p:spTree>
    <p:extLst>
      <p:ext uri="{BB962C8B-B14F-4D97-AF65-F5344CB8AC3E}">
        <p14:creationId xmlns:p14="http://schemas.microsoft.com/office/powerpoint/2010/main" val="2422148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p:txBody>
          <a:bodyPr vert="horz" wrap="square" numCol="1" anchorCtr="0" compatLnSpc="1">
            <a:prstTxWarp prst="textNoShape">
              <a:avLst/>
            </a:prstTxWarp>
            <a:normAutofit/>
          </a:bodyPr>
          <a:lstStyle/>
          <a:p>
            <a:pPr eaLnBrk="1" hangingPunct="1"/>
            <a:r>
              <a:rPr lang="en-US" dirty="0"/>
              <a:t>If you detect fire…</a:t>
            </a:r>
            <a:endParaRPr lang="en-US" dirty="0">
              <a:effectLst/>
            </a:endParaRPr>
          </a:p>
        </p:txBody>
      </p:sp>
      <p:sp>
        <p:nvSpPr>
          <p:cNvPr id="18435" name="Rectangle 3"/>
          <p:cNvSpPr>
            <a:spLocks noGrp="1" noChangeArrowheads="1"/>
          </p:cNvSpPr>
          <p:nvPr>
            <p:ph idx="1"/>
          </p:nvPr>
        </p:nvSpPr>
        <p:spPr/>
        <p:txBody>
          <a:bodyPr>
            <a:normAutofit/>
          </a:bodyPr>
          <a:lstStyle/>
          <a:p>
            <a:r>
              <a:rPr lang="en-US" b="1" i="1" dirty="0">
                <a:uFill>
                  <a:solidFill>
                    <a:srgbClr val="FF0000"/>
                  </a:solidFill>
                </a:uFill>
              </a:rPr>
              <a:t>Call out, find and pull nearest fire alarm, and call x4444.</a:t>
            </a:r>
          </a:p>
          <a:p>
            <a:r>
              <a:rPr lang="en-US" dirty="0">
                <a:uFill>
                  <a:solidFill>
                    <a:srgbClr val="FF0000"/>
                  </a:solidFill>
                </a:uFill>
              </a:rPr>
              <a:t>Using a Fire Extinguisher</a:t>
            </a:r>
          </a:p>
          <a:p>
            <a:pPr lvl="1"/>
            <a:r>
              <a:rPr lang="en-US" sz="2400" u="sng" dirty="0"/>
              <a:t>P</a:t>
            </a:r>
            <a:r>
              <a:rPr lang="en-US" dirty="0"/>
              <a:t>ull the pin</a:t>
            </a:r>
          </a:p>
          <a:p>
            <a:pPr lvl="1"/>
            <a:r>
              <a:rPr lang="en-US" sz="2400" u="sng" dirty="0"/>
              <a:t>A</a:t>
            </a:r>
            <a:r>
              <a:rPr lang="en-US" dirty="0"/>
              <a:t>im the nozzle at the base of the fire</a:t>
            </a:r>
          </a:p>
          <a:p>
            <a:pPr lvl="1"/>
            <a:r>
              <a:rPr lang="en-US" sz="2400" u="sng" dirty="0"/>
              <a:t>S</a:t>
            </a:r>
            <a:r>
              <a:rPr lang="en-US" dirty="0"/>
              <a:t>queeze the handle</a:t>
            </a:r>
          </a:p>
          <a:p>
            <a:pPr lvl="1"/>
            <a:r>
              <a:rPr lang="en-US" sz="2400" u="sng" dirty="0"/>
              <a:t>S</a:t>
            </a:r>
            <a:r>
              <a:rPr lang="en-US" dirty="0"/>
              <a:t>weep the extinguisher back and forth</a:t>
            </a:r>
            <a:endParaRPr lang="en-US" sz="1200" dirty="0">
              <a:uFill>
                <a:solidFill>
                  <a:srgbClr val="FF0000"/>
                </a:solidFill>
              </a:uFill>
            </a:endParaRPr>
          </a:p>
        </p:txBody>
      </p:sp>
    </p:spTree>
    <p:extLst>
      <p:ext uri="{BB962C8B-B14F-4D97-AF65-F5344CB8AC3E}">
        <p14:creationId xmlns:p14="http://schemas.microsoft.com/office/powerpoint/2010/main" val="4059536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p:txBody>
          <a:bodyPr vert="horz" wrap="square" numCol="1" anchorCtr="0" compatLnSpc="1">
            <a:prstTxWarp prst="textNoShape">
              <a:avLst/>
            </a:prstTxWarp>
            <a:normAutofit/>
          </a:bodyPr>
          <a:lstStyle/>
          <a:p>
            <a:pPr eaLnBrk="1" hangingPunct="1"/>
            <a:r>
              <a:rPr lang="en-US" dirty="0"/>
              <a:t>If you hear a fire alarm…</a:t>
            </a:r>
            <a:endParaRPr lang="en-US" dirty="0">
              <a:effectLst/>
            </a:endParaRPr>
          </a:p>
        </p:txBody>
      </p:sp>
      <p:sp>
        <p:nvSpPr>
          <p:cNvPr id="18435" name="Rectangle 3"/>
          <p:cNvSpPr>
            <a:spLocks noGrp="1" noChangeArrowheads="1"/>
          </p:cNvSpPr>
          <p:nvPr>
            <p:ph idx="1"/>
          </p:nvPr>
        </p:nvSpPr>
        <p:spPr/>
        <p:txBody>
          <a:bodyPr>
            <a:normAutofit/>
          </a:bodyPr>
          <a:lstStyle/>
          <a:p>
            <a:pPr lvl="1"/>
            <a:r>
              <a:rPr lang="en-US" b="1" dirty="0"/>
              <a:t>All corridor traffic must stop!</a:t>
            </a:r>
            <a:r>
              <a:rPr lang="en-US" dirty="0"/>
              <a:t> </a:t>
            </a:r>
          </a:p>
          <a:p>
            <a:pPr lvl="1"/>
            <a:r>
              <a:rPr lang="en-US" dirty="0"/>
              <a:t>Close all doors</a:t>
            </a:r>
          </a:p>
          <a:p>
            <a:pPr lvl="1"/>
            <a:r>
              <a:rPr lang="en-US" dirty="0"/>
              <a:t>Keep visitors in your immediate area until “All Clear” announcement is made</a:t>
            </a:r>
          </a:p>
          <a:p>
            <a:pPr lvl="1"/>
            <a:r>
              <a:rPr lang="en-US" dirty="0"/>
              <a:t>Do not allow anyone to use the elevator</a:t>
            </a:r>
          </a:p>
          <a:p>
            <a:pPr lvl="1"/>
            <a:r>
              <a:rPr lang="en-US" dirty="0">
                <a:uFill>
                  <a:solidFill>
                    <a:srgbClr val="FF0000"/>
                  </a:solidFill>
                </a:uFill>
              </a:rPr>
              <a:t>Assist staff as you are able in R-A-C-E</a:t>
            </a:r>
          </a:p>
          <a:p>
            <a:pPr lvl="2"/>
            <a:r>
              <a:rPr lang="en-US" sz="1200" b="1" u="sng" dirty="0">
                <a:uFill>
                  <a:solidFill>
                    <a:srgbClr val="FF0000"/>
                  </a:solidFill>
                </a:uFill>
              </a:rPr>
              <a:t>R</a:t>
            </a:r>
            <a:r>
              <a:rPr lang="en-US" sz="1200" b="1" dirty="0">
                <a:uFill>
                  <a:solidFill>
                    <a:srgbClr val="FF0000"/>
                  </a:solidFill>
                </a:uFill>
              </a:rPr>
              <a:t>escue</a:t>
            </a:r>
            <a:r>
              <a:rPr lang="en-US" sz="1200" dirty="0">
                <a:uFill>
                  <a:solidFill>
                    <a:srgbClr val="FF0000"/>
                  </a:solidFill>
                </a:uFill>
              </a:rPr>
              <a:t> – removing anyone in immediate danger</a:t>
            </a:r>
          </a:p>
          <a:p>
            <a:pPr lvl="2"/>
            <a:r>
              <a:rPr lang="en-US" sz="1200" b="1" u="sng" dirty="0">
                <a:uFill>
                  <a:solidFill>
                    <a:srgbClr val="FF0000"/>
                  </a:solidFill>
                </a:uFill>
              </a:rPr>
              <a:t>A</a:t>
            </a:r>
            <a:r>
              <a:rPr lang="en-US" sz="1200" b="1" dirty="0">
                <a:uFill>
                  <a:solidFill>
                    <a:srgbClr val="FF0000"/>
                  </a:solidFill>
                </a:uFill>
              </a:rPr>
              <a:t>larm</a:t>
            </a:r>
            <a:r>
              <a:rPr lang="en-US" sz="1200" dirty="0">
                <a:uFill>
                  <a:solidFill>
                    <a:srgbClr val="FF0000"/>
                  </a:solidFill>
                </a:uFill>
              </a:rPr>
              <a:t> – call out “Fire Alarm (location)”, pull nearest alarm box, call x4444 and report “Fire Alarm – Room #”</a:t>
            </a:r>
            <a:endParaRPr lang="en-US" sz="1200" b="1" dirty="0">
              <a:uFill>
                <a:solidFill>
                  <a:srgbClr val="FF0000"/>
                </a:solidFill>
              </a:uFill>
            </a:endParaRPr>
          </a:p>
          <a:p>
            <a:pPr lvl="2"/>
            <a:r>
              <a:rPr lang="en-US" sz="1200" b="1" u="sng" dirty="0">
                <a:uFill>
                  <a:solidFill>
                    <a:srgbClr val="FF0000"/>
                  </a:solidFill>
                </a:uFill>
              </a:rPr>
              <a:t>C</a:t>
            </a:r>
            <a:r>
              <a:rPr lang="en-US" sz="1200" b="1" dirty="0">
                <a:uFill>
                  <a:solidFill>
                    <a:srgbClr val="FF0000"/>
                  </a:solidFill>
                </a:uFill>
              </a:rPr>
              <a:t>onfine</a:t>
            </a:r>
            <a:r>
              <a:rPr lang="en-US" sz="1200" dirty="0">
                <a:uFill>
                  <a:solidFill>
                    <a:srgbClr val="FF0000"/>
                  </a:solidFill>
                </a:uFill>
              </a:rPr>
              <a:t> – close doors and windows in area where fire is located</a:t>
            </a:r>
          </a:p>
          <a:p>
            <a:pPr lvl="2"/>
            <a:r>
              <a:rPr lang="en-US" sz="1200" b="1" u="sng" dirty="0">
                <a:uFill>
                  <a:solidFill>
                    <a:srgbClr val="FF0000"/>
                  </a:solidFill>
                </a:uFill>
              </a:rPr>
              <a:t>E</a:t>
            </a:r>
            <a:r>
              <a:rPr lang="en-US" sz="1200" b="1" dirty="0">
                <a:uFill>
                  <a:solidFill>
                    <a:srgbClr val="FF0000"/>
                  </a:solidFill>
                </a:uFill>
              </a:rPr>
              <a:t>xtinguish</a:t>
            </a:r>
            <a:r>
              <a:rPr lang="en-US" sz="1200" dirty="0">
                <a:uFill>
                  <a:solidFill>
                    <a:srgbClr val="FF0000"/>
                  </a:solidFill>
                </a:uFill>
              </a:rPr>
              <a:t> – extinguish fire, if possible, with a fire extinguisher, otherwise evacuate</a:t>
            </a:r>
          </a:p>
        </p:txBody>
      </p:sp>
    </p:spTree>
    <p:extLst>
      <p:ext uri="{BB962C8B-B14F-4D97-AF65-F5344CB8AC3E}">
        <p14:creationId xmlns:p14="http://schemas.microsoft.com/office/powerpoint/2010/main" val="1593986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4 Questions</a:t>
            </a:r>
          </a:p>
        </p:txBody>
      </p:sp>
      <p:sp>
        <p:nvSpPr>
          <p:cNvPr id="8" name="Content Placeholder 7"/>
          <p:cNvSpPr>
            <a:spLocks noGrp="1"/>
          </p:cNvSpPr>
          <p:nvPr>
            <p:ph idx="1"/>
          </p:nvPr>
        </p:nvSpPr>
        <p:spPr/>
        <p:txBody>
          <a:bodyPr>
            <a:normAutofit/>
          </a:bodyPr>
          <a:lstStyle/>
          <a:p>
            <a:pPr marL="227013" lvl="0" indent="-227013">
              <a:lnSpc>
                <a:spcPct val="100000"/>
              </a:lnSpc>
              <a:spcBef>
                <a:spcPts val="1200"/>
              </a:spcBef>
              <a:buFont typeface="+mj-lt"/>
              <a:buAutoNum type="arabicPeriod"/>
            </a:pPr>
            <a:r>
              <a:rPr lang="en-US" dirty="0"/>
              <a:t>The four steps of the RACE fire response plan are Rescue, Alarm, Confine, and Extinguish</a:t>
            </a:r>
          </a:p>
          <a:p>
            <a:pPr marL="227012" lvl="1" indent="0" algn="ctr">
              <a:lnSpc>
                <a:spcPct val="100000"/>
              </a:lnSpc>
              <a:spcBef>
                <a:spcPts val="0"/>
              </a:spcBef>
              <a:spcAft>
                <a:spcPts val="0"/>
              </a:spcAft>
              <a:buNone/>
            </a:pPr>
            <a:r>
              <a:rPr lang="en-US" dirty="0"/>
              <a:t>Circle True or False on answer sheet</a:t>
            </a:r>
          </a:p>
          <a:p>
            <a:pPr marL="227013" lvl="0" indent="-227013">
              <a:lnSpc>
                <a:spcPct val="100000"/>
              </a:lnSpc>
              <a:spcBef>
                <a:spcPts val="1200"/>
              </a:spcBef>
              <a:buFont typeface="+mj-lt"/>
              <a:buAutoNum type="arabicPeriod"/>
            </a:pPr>
            <a:r>
              <a:rPr lang="en-US" dirty="0"/>
              <a:t>The three steps involved in reporting a fire are calling out, pulling the nearest fire alarm and calling x4444.</a:t>
            </a:r>
          </a:p>
          <a:p>
            <a:pPr marL="227012" lvl="1" indent="0" algn="ctr">
              <a:lnSpc>
                <a:spcPct val="100000"/>
              </a:lnSpc>
              <a:spcBef>
                <a:spcPts val="0"/>
              </a:spcBef>
              <a:spcAft>
                <a:spcPts val="0"/>
              </a:spcAft>
              <a:buNone/>
            </a:pPr>
            <a:r>
              <a:rPr lang="en-US" dirty="0"/>
              <a:t>Circle True or False on answer sheet</a:t>
            </a:r>
          </a:p>
          <a:p>
            <a:pPr marL="227013" indent="-227013">
              <a:lnSpc>
                <a:spcPct val="100000"/>
              </a:lnSpc>
              <a:spcBef>
                <a:spcPts val="1200"/>
              </a:spcBef>
              <a:buFont typeface="+mj-lt"/>
              <a:buAutoNum type="arabicPeriod"/>
            </a:pPr>
            <a:r>
              <a:rPr lang="en-US" dirty="0"/>
              <a:t>When the fire alarms sounds, all corridor traffic must stop including staff, volunteers, and visitors.</a:t>
            </a:r>
          </a:p>
          <a:p>
            <a:pPr marL="227012" lvl="1" indent="0" algn="ctr">
              <a:lnSpc>
                <a:spcPct val="100000"/>
              </a:lnSpc>
              <a:spcBef>
                <a:spcPts val="0"/>
              </a:spcBef>
              <a:spcAft>
                <a:spcPts val="0"/>
              </a:spcAft>
              <a:buNone/>
            </a:pPr>
            <a:r>
              <a:rPr lang="en-US" dirty="0"/>
              <a:t>Circle True or False on answer sheet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1966390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Patient Rights</a:t>
            </a:r>
          </a:p>
        </p:txBody>
      </p:sp>
      <p:sp>
        <p:nvSpPr>
          <p:cNvPr id="3" name="Subtitle 2"/>
          <p:cNvSpPr>
            <a:spLocks noGrp="1"/>
          </p:cNvSpPr>
          <p:nvPr>
            <p:ph type="subTitle" idx="1"/>
          </p:nvPr>
        </p:nvSpPr>
        <p:spPr/>
        <p:txBody>
          <a:bodyPr>
            <a:noAutofit/>
          </a:bodyPr>
          <a:lstStyle/>
          <a:p>
            <a:r>
              <a:rPr lang="en-US" sz="2800" dirty="0">
                <a:latin typeface="+mj-lt"/>
              </a:rPr>
              <a:t>Module 5</a:t>
            </a:r>
          </a:p>
        </p:txBody>
      </p:sp>
    </p:spTree>
    <p:extLst>
      <p:ext uri="{BB962C8B-B14F-4D97-AF65-F5344CB8AC3E}">
        <p14:creationId xmlns:p14="http://schemas.microsoft.com/office/powerpoint/2010/main" val="124007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EMTALA</a:t>
            </a:r>
          </a:p>
        </p:txBody>
      </p:sp>
      <p:sp>
        <p:nvSpPr>
          <p:cNvPr id="3" name="Content Placeholder 2"/>
          <p:cNvSpPr>
            <a:spLocks noGrp="1"/>
          </p:cNvSpPr>
          <p:nvPr>
            <p:ph idx="1"/>
          </p:nvPr>
        </p:nvSpPr>
        <p:spPr/>
        <p:txBody>
          <a:bodyPr>
            <a:normAutofit/>
          </a:bodyPr>
          <a:lstStyle/>
          <a:p>
            <a:r>
              <a:rPr lang="en-US" dirty="0">
                <a:uFill>
                  <a:solidFill>
                    <a:srgbClr val="FF0000"/>
                  </a:solidFill>
                </a:uFill>
              </a:rPr>
              <a:t>EMTALA is the Emergency Medical Treatment and Active Labor Act.</a:t>
            </a:r>
          </a:p>
          <a:p>
            <a:r>
              <a:rPr lang="en-US" b="1" i="1" dirty="0">
                <a:uFill>
                  <a:solidFill>
                    <a:srgbClr val="FF0000"/>
                  </a:solidFill>
                </a:uFill>
              </a:rPr>
              <a:t>Any person requesting assistance for a potential emergency medical condition will receive a screening, performed by a qualified provider, to determine whether an emergency exists regardless if they can pay. </a:t>
            </a:r>
          </a:p>
          <a:p>
            <a:r>
              <a:rPr lang="en-US" dirty="0"/>
              <a:t>Persons with emergency medical conditions will be treated and their condition stabilized without regard of ability to pay for services.</a:t>
            </a:r>
          </a:p>
        </p:txBody>
      </p:sp>
    </p:spTree>
    <p:extLst>
      <p:ext uri="{BB962C8B-B14F-4D97-AF65-F5344CB8AC3E}">
        <p14:creationId xmlns:p14="http://schemas.microsoft.com/office/powerpoint/2010/main" val="2764951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 Directives (pt. 1)</a:t>
            </a:r>
          </a:p>
        </p:txBody>
      </p:sp>
      <p:sp>
        <p:nvSpPr>
          <p:cNvPr id="3" name="Content Placeholder 2"/>
          <p:cNvSpPr>
            <a:spLocks noGrp="1"/>
          </p:cNvSpPr>
          <p:nvPr>
            <p:ph idx="1"/>
          </p:nvPr>
        </p:nvSpPr>
        <p:spPr/>
        <p:txBody>
          <a:bodyPr>
            <a:normAutofit/>
          </a:bodyPr>
          <a:lstStyle/>
          <a:p>
            <a:r>
              <a:rPr lang="en-US" dirty="0"/>
              <a:t>There are two (2) types of Advance Directives:</a:t>
            </a:r>
          </a:p>
          <a:p>
            <a:pPr lvl="1"/>
            <a:r>
              <a:rPr lang="en-US" dirty="0"/>
              <a:t>An Advance Directive Regarding A Natural Death, commonly called “Living Will”, and,</a:t>
            </a:r>
          </a:p>
          <a:p>
            <a:pPr lvl="1"/>
            <a:r>
              <a:rPr lang="en-US" dirty="0"/>
              <a:t>Health Care Power of Attorney.</a:t>
            </a:r>
          </a:p>
          <a:p>
            <a:r>
              <a:rPr lang="en-US" dirty="0"/>
              <a:t>Advance Directives (AD) come into force when the person who has executed the AD loses their decision making capacity.</a:t>
            </a:r>
          </a:p>
          <a:p>
            <a:r>
              <a:rPr lang="en-US" dirty="0"/>
              <a:t>As long as the person has cognitive ability, they are their own medical decision maker even though they may have an AD in place.</a:t>
            </a:r>
          </a:p>
        </p:txBody>
      </p:sp>
    </p:spTree>
    <p:extLst>
      <p:ext uri="{BB962C8B-B14F-4D97-AF65-F5344CB8AC3E}">
        <p14:creationId xmlns:p14="http://schemas.microsoft.com/office/powerpoint/2010/main" val="4009438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Advance Directives (pt. 2)</a:t>
            </a:r>
          </a:p>
        </p:txBody>
      </p:sp>
      <p:sp>
        <p:nvSpPr>
          <p:cNvPr id="3" name="Content Placeholder 2"/>
          <p:cNvSpPr>
            <a:spLocks noGrp="1"/>
          </p:cNvSpPr>
          <p:nvPr>
            <p:ph idx="1"/>
          </p:nvPr>
        </p:nvSpPr>
        <p:spPr/>
        <p:txBody>
          <a:bodyPr>
            <a:normAutofit/>
          </a:bodyPr>
          <a:lstStyle/>
          <a:p>
            <a:r>
              <a:rPr lang="en-US" b="1" i="1" dirty="0">
                <a:uFill>
                  <a:solidFill>
                    <a:srgbClr val="FF0000"/>
                  </a:solidFill>
                </a:uFill>
              </a:rPr>
              <a:t>The Spiritual Care staff is responsible for reviewing advance directives with interested patients from 9:00 – 4:00 weekdays.</a:t>
            </a:r>
          </a:p>
          <a:p>
            <a:r>
              <a:rPr lang="en-US" dirty="0"/>
              <a:t>If a patient desires Advance Directives information, a referral is ordered.</a:t>
            </a:r>
          </a:p>
          <a:p>
            <a:r>
              <a:rPr lang="en-US" dirty="0"/>
              <a:t>Chaplains respond to referrals within 24 hours of request.</a:t>
            </a:r>
          </a:p>
          <a:p>
            <a:r>
              <a:rPr lang="en-US" dirty="0"/>
              <a:t>The following are NOT Advance Directives:</a:t>
            </a:r>
          </a:p>
          <a:p>
            <a:pPr lvl="1"/>
            <a:r>
              <a:rPr lang="en-US" dirty="0"/>
              <a:t>DNR: Do Not Resuscitate form</a:t>
            </a:r>
          </a:p>
          <a:p>
            <a:pPr lvl="1"/>
            <a:r>
              <a:rPr lang="en-US" dirty="0">
                <a:uFill>
                  <a:solidFill>
                    <a:srgbClr val="FF0000"/>
                  </a:solidFill>
                </a:uFill>
              </a:rPr>
              <a:t>MOST: Medical Order for Scope of Treatment form from and signed by an MD, PA or NP, and patient or patient representative</a:t>
            </a:r>
          </a:p>
          <a:p>
            <a:pPr lvl="1"/>
            <a:r>
              <a:rPr lang="en-US" dirty="0"/>
              <a:t>Durable Power of Attorney</a:t>
            </a:r>
          </a:p>
          <a:p>
            <a:pPr lvl="1"/>
            <a:r>
              <a:rPr lang="en-US" dirty="0"/>
              <a:t>Last Will and Testament</a:t>
            </a:r>
          </a:p>
        </p:txBody>
      </p:sp>
    </p:spTree>
    <p:extLst>
      <p:ext uri="{BB962C8B-B14F-4D97-AF65-F5344CB8AC3E}">
        <p14:creationId xmlns:p14="http://schemas.microsoft.com/office/powerpoint/2010/main" val="58561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Evidence-Based Practice</a:t>
            </a:r>
          </a:p>
        </p:txBody>
      </p:sp>
      <p:sp>
        <p:nvSpPr>
          <p:cNvPr id="3" name="Content Placeholder 2"/>
          <p:cNvSpPr>
            <a:spLocks noGrp="1"/>
          </p:cNvSpPr>
          <p:nvPr>
            <p:ph idx="1"/>
          </p:nvPr>
        </p:nvSpPr>
        <p:spPr/>
        <p:txBody>
          <a:bodyPr/>
          <a:lstStyle/>
          <a:p>
            <a:r>
              <a:rPr lang="en-US" b="1" i="1" dirty="0">
                <a:uFill>
                  <a:solidFill>
                    <a:srgbClr val="FF0000"/>
                  </a:solidFill>
                </a:uFill>
              </a:rPr>
              <a:t>Evidence-Based Practice is providing the best individualized patient care based on the most current research.</a:t>
            </a:r>
          </a:p>
          <a:p>
            <a:r>
              <a:rPr lang="en-US" dirty="0"/>
              <a:t>Steps include identifying a condition, letting research guide our treatments, and changing internal processes to improve outcomes.</a:t>
            </a:r>
          </a:p>
        </p:txBody>
      </p:sp>
    </p:spTree>
    <p:extLst>
      <p:ext uri="{BB962C8B-B14F-4D97-AF65-F5344CB8AC3E}">
        <p14:creationId xmlns:p14="http://schemas.microsoft.com/office/powerpoint/2010/main" val="4179682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5 Questions</a:t>
            </a:r>
          </a:p>
        </p:txBody>
      </p:sp>
      <p:sp>
        <p:nvSpPr>
          <p:cNvPr id="8" name="Content Placeholder 7"/>
          <p:cNvSpPr>
            <a:spLocks noGrp="1"/>
          </p:cNvSpPr>
          <p:nvPr>
            <p:ph idx="1"/>
          </p:nvPr>
        </p:nvSpPr>
        <p:spPr/>
        <p:txBody>
          <a:bodyPr>
            <a:normAutofit/>
          </a:bodyPr>
          <a:lstStyle/>
          <a:p>
            <a:pPr marL="227013" lvl="0" indent="-227013">
              <a:lnSpc>
                <a:spcPct val="100000"/>
              </a:lnSpc>
              <a:spcBef>
                <a:spcPts val="1200"/>
              </a:spcBef>
              <a:buFont typeface="+mj-lt"/>
              <a:buAutoNum type="arabicPeriod"/>
            </a:pPr>
            <a:r>
              <a:rPr lang="en-US" dirty="0"/>
              <a:t>Who at Randolph Health is responsible for reviewing Advance Directives?</a:t>
            </a:r>
          </a:p>
          <a:p>
            <a:pPr marL="460375" lvl="1" indent="-233363">
              <a:lnSpc>
                <a:spcPct val="100000"/>
              </a:lnSpc>
              <a:spcBef>
                <a:spcPts val="0"/>
              </a:spcBef>
              <a:spcAft>
                <a:spcPts val="0"/>
              </a:spcAft>
              <a:buFont typeface="+mj-lt"/>
              <a:buAutoNum type="alphaLcParenR"/>
            </a:pPr>
            <a:r>
              <a:rPr lang="en-US" dirty="0"/>
              <a:t>Any Randolph Health employee</a:t>
            </a:r>
          </a:p>
          <a:p>
            <a:pPr marL="460375" lvl="1" indent="-233363">
              <a:lnSpc>
                <a:spcPct val="100000"/>
              </a:lnSpc>
              <a:spcBef>
                <a:spcPts val="0"/>
              </a:spcBef>
              <a:spcAft>
                <a:spcPts val="0"/>
              </a:spcAft>
              <a:buFont typeface="+mj-lt"/>
              <a:buAutoNum type="alphaLcParenR"/>
            </a:pPr>
            <a:r>
              <a:rPr lang="en-US" dirty="0"/>
              <a:t>Spiritual Care staff</a:t>
            </a:r>
          </a:p>
          <a:p>
            <a:pPr marL="460375" lvl="1" indent="-233363">
              <a:lnSpc>
                <a:spcPct val="100000"/>
              </a:lnSpc>
              <a:spcBef>
                <a:spcPts val="0"/>
              </a:spcBef>
              <a:spcAft>
                <a:spcPts val="0"/>
              </a:spcAft>
              <a:buFont typeface="+mj-lt"/>
              <a:buAutoNum type="alphaLcParenR"/>
            </a:pPr>
            <a:r>
              <a:rPr lang="en-US" dirty="0"/>
              <a:t>Security Personnel</a:t>
            </a:r>
          </a:p>
          <a:p>
            <a:pPr marL="227013" lvl="0" indent="-227013">
              <a:lnSpc>
                <a:spcPct val="100000"/>
              </a:lnSpc>
              <a:spcBef>
                <a:spcPts val="1200"/>
              </a:spcBef>
              <a:buFont typeface="+mj-lt"/>
              <a:buAutoNum type="arabicPeriod"/>
            </a:pPr>
            <a:r>
              <a:rPr lang="en-US" dirty="0"/>
              <a:t>EMTALA applies to any person who walks in to the emergency department and requests medical evaluation regardless if they can pay for services.</a:t>
            </a:r>
          </a:p>
          <a:p>
            <a:pPr marL="227012" lvl="1" indent="0" algn="ctr">
              <a:lnSpc>
                <a:spcPct val="100000"/>
              </a:lnSpc>
              <a:spcBef>
                <a:spcPts val="0"/>
              </a:spcBef>
              <a:spcAft>
                <a:spcPts val="0"/>
              </a:spcAft>
              <a:buNone/>
            </a:pPr>
            <a:r>
              <a:rPr lang="en-US" dirty="0"/>
              <a:t>Circle True or False on answer sheet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3817554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Cultural Diversity</a:t>
            </a:r>
          </a:p>
        </p:txBody>
      </p:sp>
      <p:sp>
        <p:nvSpPr>
          <p:cNvPr id="3" name="Subtitle 2"/>
          <p:cNvSpPr>
            <a:spLocks noGrp="1"/>
          </p:cNvSpPr>
          <p:nvPr>
            <p:ph type="subTitle" idx="1"/>
          </p:nvPr>
        </p:nvSpPr>
        <p:spPr/>
        <p:txBody>
          <a:bodyPr>
            <a:noAutofit/>
          </a:bodyPr>
          <a:lstStyle/>
          <a:p>
            <a:r>
              <a:rPr lang="en-US" sz="2800" dirty="0">
                <a:latin typeface="+mj-lt"/>
              </a:rPr>
              <a:t>Module 6</a:t>
            </a:r>
          </a:p>
        </p:txBody>
      </p:sp>
    </p:spTree>
    <p:extLst>
      <p:ext uri="{BB962C8B-B14F-4D97-AF65-F5344CB8AC3E}">
        <p14:creationId xmlns:p14="http://schemas.microsoft.com/office/powerpoint/2010/main" val="1894284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Diversity Values</a:t>
            </a:r>
          </a:p>
        </p:txBody>
      </p:sp>
      <p:sp>
        <p:nvSpPr>
          <p:cNvPr id="3" name="Content Placeholder 2"/>
          <p:cNvSpPr>
            <a:spLocks noGrp="1"/>
          </p:cNvSpPr>
          <p:nvPr>
            <p:ph idx="1"/>
          </p:nvPr>
        </p:nvSpPr>
        <p:spPr/>
        <p:txBody>
          <a:bodyPr>
            <a:normAutofit/>
          </a:bodyPr>
          <a:lstStyle/>
          <a:p>
            <a:pPr lvl="1"/>
            <a:r>
              <a:rPr lang="en-US" sz="1800" b="1" i="1" dirty="0"/>
              <a:t>If someone looks Hispanic/Latino, DON’T assume they only speak Spanish.</a:t>
            </a:r>
          </a:p>
          <a:p>
            <a:pPr lvl="1"/>
            <a:r>
              <a:rPr lang="en-US" sz="1800" b="1" i="1" dirty="0"/>
              <a:t>Accepting and appreciating differences among people.</a:t>
            </a:r>
          </a:p>
          <a:p>
            <a:pPr lvl="1"/>
            <a:r>
              <a:rPr lang="en-US" sz="1800" b="1" i="1" dirty="0"/>
              <a:t>Understanding our fellow volunteers and coworkers. </a:t>
            </a:r>
          </a:p>
          <a:p>
            <a:pPr lvl="1"/>
            <a:r>
              <a:rPr lang="en-US" sz="1800" b="1" i="1" dirty="0"/>
              <a:t>Working together as a team. </a:t>
            </a:r>
          </a:p>
          <a:p>
            <a:pPr lvl="1"/>
            <a:r>
              <a:rPr lang="en-US" sz="1800" b="1" i="1" dirty="0"/>
              <a:t>Acknowledging the strengths and weaknesses of each person.</a:t>
            </a:r>
          </a:p>
        </p:txBody>
      </p:sp>
    </p:spTree>
    <p:extLst>
      <p:ext uri="{BB962C8B-B14F-4D97-AF65-F5344CB8AC3E}">
        <p14:creationId xmlns:p14="http://schemas.microsoft.com/office/powerpoint/2010/main" val="1495789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Differences</a:t>
            </a:r>
          </a:p>
        </p:txBody>
      </p:sp>
      <p:sp>
        <p:nvSpPr>
          <p:cNvPr id="3" name="Content Placeholder 2"/>
          <p:cNvSpPr>
            <a:spLocks noGrp="1"/>
          </p:cNvSpPr>
          <p:nvPr>
            <p:ph idx="1"/>
          </p:nvPr>
        </p:nvSpPr>
        <p:spPr/>
        <p:txBody>
          <a:bodyPr>
            <a:normAutofit/>
          </a:bodyPr>
          <a:lstStyle/>
          <a:p>
            <a:r>
              <a:rPr lang="en-US" dirty="0"/>
              <a:t>Depending on the culture, a person might favor or be offended by: </a:t>
            </a:r>
          </a:p>
          <a:p>
            <a:pPr lvl="1"/>
            <a:r>
              <a:rPr lang="en-US" dirty="0"/>
              <a:t>Eye contact</a:t>
            </a:r>
          </a:p>
          <a:p>
            <a:pPr lvl="1"/>
            <a:r>
              <a:rPr lang="en-US" dirty="0"/>
              <a:t>Gestures</a:t>
            </a:r>
          </a:p>
          <a:p>
            <a:pPr lvl="1"/>
            <a:r>
              <a:rPr lang="en-US" dirty="0"/>
              <a:t>Certain tones and volume of your voice</a:t>
            </a:r>
          </a:p>
          <a:p>
            <a:pPr lvl="1"/>
            <a:r>
              <a:rPr lang="en-US" dirty="0"/>
              <a:t>Standing too close or too far away</a:t>
            </a:r>
          </a:p>
          <a:p>
            <a:r>
              <a:rPr lang="en-US" dirty="0"/>
              <a:t>Watch and listen to the other person for clues and tailor your responses if possible. If you accidentally offend someone, apologize.</a:t>
            </a:r>
          </a:p>
          <a:p>
            <a:r>
              <a:rPr lang="en-US" dirty="0"/>
              <a:t>It’s impossible to know social customs of every culture but everyone should be treated with </a:t>
            </a:r>
            <a:r>
              <a:rPr lang="en-US" b="1" i="1" dirty="0"/>
              <a:t>fairness and respect</a:t>
            </a:r>
            <a:r>
              <a:rPr lang="en-US" dirty="0"/>
              <a:t>.</a:t>
            </a:r>
          </a:p>
        </p:txBody>
      </p:sp>
    </p:spTree>
    <p:extLst>
      <p:ext uri="{BB962C8B-B14F-4D97-AF65-F5344CB8AC3E}">
        <p14:creationId xmlns:p14="http://schemas.microsoft.com/office/powerpoint/2010/main" val="3497773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6 Questions</a:t>
            </a:r>
          </a:p>
        </p:txBody>
      </p:sp>
      <p:sp>
        <p:nvSpPr>
          <p:cNvPr id="8" name="Content Placeholder 7"/>
          <p:cNvSpPr>
            <a:spLocks noGrp="1"/>
          </p:cNvSpPr>
          <p:nvPr>
            <p:ph idx="1"/>
          </p:nvPr>
        </p:nvSpPr>
        <p:spPr>
          <a:xfrm>
            <a:off x="2520315" y="487680"/>
            <a:ext cx="3408426" cy="3818844"/>
          </a:xfrm>
        </p:spPr>
        <p:txBody>
          <a:bodyPr>
            <a:normAutofit/>
          </a:bodyPr>
          <a:lstStyle/>
          <a:p>
            <a:pPr marL="227013" lvl="0" indent="-227013">
              <a:lnSpc>
                <a:spcPct val="100000"/>
              </a:lnSpc>
              <a:spcBef>
                <a:spcPts val="1200"/>
              </a:spcBef>
              <a:buFont typeface="+mj-lt"/>
              <a:buAutoNum type="arabicPeriod"/>
            </a:pPr>
            <a:r>
              <a:rPr lang="en-US" dirty="0"/>
              <a:t>Cultural diversity means:</a:t>
            </a:r>
          </a:p>
          <a:p>
            <a:pPr marL="460375" lvl="1" indent="-233363">
              <a:lnSpc>
                <a:spcPct val="100000"/>
              </a:lnSpc>
              <a:spcBef>
                <a:spcPts val="0"/>
              </a:spcBef>
              <a:spcAft>
                <a:spcPts val="0"/>
              </a:spcAft>
              <a:buFont typeface="+mj-lt"/>
              <a:buAutoNum type="alphaLcParenR"/>
            </a:pPr>
            <a:r>
              <a:rPr lang="en-US" dirty="0"/>
              <a:t>To accept and appreciate different people</a:t>
            </a:r>
          </a:p>
          <a:p>
            <a:pPr marL="460375" lvl="1" indent="-233363">
              <a:lnSpc>
                <a:spcPct val="100000"/>
              </a:lnSpc>
              <a:spcBef>
                <a:spcPts val="0"/>
              </a:spcBef>
              <a:spcAft>
                <a:spcPts val="0"/>
              </a:spcAft>
              <a:buFont typeface="+mj-lt"/>
              <a:buAutoNum type="alphaLcParenR"/>
            </a:pPr>
            <a:r>
              <a:rPr lang="en-US" dirty="0"/>
              <a:t>Understand our coworkers</a:t>
            </a:r>
          </a:p>
          <a:p>
            <a:pPr marL="460375" lvl="1" indent="-233363">
              <a:lnSpc>
                <a:spcPct val="100000"/>
              </a:lnSpc>
              <a:spcBef>
                <a:spcPts val="0"/>
              </a:spcBef>
              <a:spcAft>
                <a:spcPts val="0"/>
              </a:spcAft>
              <a:buFont typeface="+mj-lt"/>
              <a:buAutoNum type="alphaLcParenR"/>
            </a:pPr>
            <a:r>
              <a:rPr lang="en-US" dirty="0"/>
              <a:t>Working together as a team</a:t>
            </a:r>
          </a:p>
          <a:p>
            <a:pPr marL="460375" lvl="1" indent="-233363">
              <a:lnSpc>
                <a:spcPct val="100000"/>
              </a:lnSpc>
              <a:spcBef>
                <a:spcPts val="0"/>
              </a:spcBef>
              <a:spcAft>
                <a:spcPts val="0"/>
              </a:spcAft>
              <a:buFont typeface="+mj-lt"/>
              <a:buAutoNum type="alphaLcParenR"/>
            </a:pPr>
            <a:r>
              <a:rPr lang="en-US" dirty="0"/>
              <a:t>Acknowledging the strengths and weaknesses of each person</a:t>
            </a:r>
          </a:p>
          <a:p>
            <a:pPr marL="460375" lvl="1" indent="-233363">
              <a:lnSpc>
                <a:spcPct val="100000"/>
              </a:lnSpc>
              <a:spcBef>
                <a:spcPts val="0"/>
              </a:spcBef>
              <a:spcAft>
                <a:spcPts val="0"/>
              </a:spcAft>
              <a:buFont typeface="+mj-lt"/>
              <a:buAutoNum type="alphaLcParenR"/>
            </a:pPr>
            <a:r>
              <a:rPr lang="en-US" dirty="0"/>
              <a:t>All of the above</a:t>
            </a:r>
          </a:p>
          <a:p>
            <a:pPr marL="227013" lvl="0" indent="-227013">
              <a:lnSpc>
                <a:spcPct val="100000"/>
              </a:lnSpc>
              <a:spcBef>
                <a:spcPts val="600"/>
              </a:spcBef>
              <a:buFont typeface="+mj-lt"/>
              <a:buAutoNum type="arabicPeriod"/>
            </a:pPr>
            <a:r>
              <a:rPr lang="en-US" dirty="0"/>
              <a:t>Which of the following communication approaches does NOT differ across different cultures?</a:t>
            </a:r>
          </a:p>
          <a:p>
            <a:pPr marL="460375" lvl="1" indent="-233363">
              <a:lnSpc>
                <a:spcPct val="100000"/>
              </a:lnSpc>
              <a:spcBef>
                <a:spcPts val="0"/>
              </a:spcBef>
              <a:spcAft>
                <a:spcPts val="0"/>
              </a:spcAft>
              <a:buFont typeface="+mj-lt"/>
              <a:buAutoNum type="alphaLcParenR"/>
            </a:pPr>
            <a:r>
              <a:rPr lang="en-US" dirty="0"/>
              <a:t>Loud tone of voice</a:t>
            </a:r>
          </a:p>
          <a:p>
            <a:pPr marL="460375" lvl="1" indent="-233363">
              <a:lnSpc>
                <a:spcPct val="100000"/>
              </a:lnSpc>
              <a:spcBef>
                <a:spcPts val="0"/>
              </a:spcBef>
              <a:spcAft>
                <a:spcPts val="0"/>
              </a:spcAft>
              <a:buFont typeface="+mj-lt"/>
              <a:buAutoNum type="alphaLcParenR"/>
            </a:pPr>
            <a:r>
              <a:rPr lang="en-US" dirty="0"/>
              <a:t>Maintain eye contact</a:t>
            </a:r>
          </a:p>
          <a:p>
            <a:pPr marL="460375" lvl="1" indent="-233363">
              <a:lnSpc>
                <a:spcPct val="100000"/>
              </a:lnSpc>
              <a:spcBef>
                <a:spcPts val="0"/>
              </a:spcBef>
              <a:spcAft>
                <a:spcPts val="0"/>
              </a:spcAft>
              <a:buFont typeface="+mj-lt"/>
              <a:buAutoNum type="alphaLcParenR"/>
            </a:pPr>
            <a:r>
              <a:rPr lang="en-US" dirty="0"/>
              <a:t>Treating others with fairness and respect</a:t>
            </a:r>
          </a:p>
          <a:p>
            <a:pPr marL="460375" lvl="1" indent="-233363">
              <a:lnSpc>
                <a:spcPct val="100000"/>
              </a:lnSpc>
              <a:spcBef>
                <a:spcPts val="0"/>
              </a:spcBef>
              <a:spcAft>
                <a:spcPts val="0"/>
              </a:spcAft>
              <a:buFont typeface="+mj-lt"/>
              <a:buAutoNum type="alphaLcParenR"/>
            </a:pPr>
            <a:r>
              <a:rPr lang="en-US" dirty="0"/>
              <a:t>Gesturing</a:t>
            </a:r>
          </a:p>
          <a:p>
            <a:pPr marL="265293" indent="-233363">
              <a:lnSpc>
                <a:spcPct val="100000"/>
              </a:lnSpc>
              <a:spcBef>
                <a:spcPts val="600"/>
              </a:spcBef>
              <a:spcAft>
                <a:spcPts val="0"/>
              </a:spcAft>
              <a:buFont typeface="+mj-lt"/>
              <a:buAutoNum type="arabicPeriod"/>
            </a:pPr>
            <a:r>
              <a:rPr lang="en-US" dirty="0"/>
              <a:t>I should assume people who look Hispanic or Latino only speak Spanish.</a:t>
            </a:r>
          </a:p>
          <a:p>
            <a:pPr marL="227012" lvl="1" indent="0" algn="ctr">
              <a:lnSpc>
                <a:spcPct val="100000"/>
              </a:lnSpc>
              <a:spcBef>
                <a:spcPts val="0"/>
              </a:spcBef>
              <a:spcAft>
                <a:spcPts val="0"/>
              </a:spcAft>
              <a:buNone/>
            </a:pPr>
            <a:r>
              <a:rPr lang="en-US" dirty="0"/>
              <a:t>Circle True or False on answer sheet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2869608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Sexual Harassment</a:t>
            </a:r>
          </a:p>
        </p:txBody>
      </p:sp>
      <p:sp>
        <p:nvSpPr>
          <p:cNvPr id="3" name="Subtitle 2"/>
          <p:cNvSpPr>
            <a:spLocks noGrp="1"/>
          </p:cNvSpPr>
          <p:nvPr>
            <p:ph type="subTitle" idx="1"/>
          </p:nvPr>
        </p:nvSpPr>
        <p:spPr/>
        <p:txBody>
          <a:bodyPr>
            <a:noAutofit/>
          </a:bodyPr>
          <a:lstStyle/>
          <a:p>
            <a:r>
              <a:rPr lang="en-US" sz="2800" dirty="0">
                <a:latin typeface="+mj-lt"/>
              </a:rPr>
              <a:t>Module 7</a:t>
            </a:r>
          </a:p>
        </p:txBody>
      </p:sp>
    </p:spTree>
    <p:extLst>
      <p:ext uri="{BB962C8B-B14F-4D97-AF65-F5344CB8AC3E}">
        <p14:creationId xmlns:p14="http://schemas.microsoft.com/office/powerpoint/2010/main" val="3021683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sexual harassment?</a:t>
            </a:r>
          </a:p>
        </p:txBody>
      </p:sp>
      <p:sp>
        <p:nvSpPr>
          <p:cNvPr id="3" name="Content Placeholder 2"/>
          <p:cNvSpPr>
            <a:spLocks noGrp="1"/>
          </p:cNvSpPr>
          <p:nvPr>
            <p:ph idx="1"/>
          </p:nvPr>
        </p:nvSpPr>
        <p:spPr/>
        <p:txBody>
          <a:bodyPr>
            <a:normAutofit/>
          </a:bodyPr>
          <a:lstStyle/>
          <a:p>
            <a:pPr lvl="1"/>
            <a:r>
              <a:rPr lang="en-US" dirty="0">
                <a:uFill>
                  <a:solidFill>
                    <a:srgbClr val="FF0000"/>
                  </a:solidFill>
                </a:uFill>
              </a:rPr>
              <a:t>Sexual advances</a:t>
            </a:r>
          </a:p>
          <a:p>
            <a:pPr lvl="1"/>
            <a:r>
              <a:rPr lang="en-US" dirty="0">
                <a:uFill>
                  <a:solidFill>
                    <a:srgbClr val="FF0000"/>
                  </a:solidFill>
                </a:uFill>
              </a:rPr>
              <a:t>Requests for sexual favors</a:t>
            </a:r>
          </a:p>
          <a:p>
            <a:pPr lvl="1"/>
            <a:r>
              <a:rPr lang="en-US" b="1" i="1" dirty="0">
                <a:uFill>
                  <a:solidFill>
                    <a:srgbClr val="FF0000"/>
                  </a:solidFill>
                </a:uFill>
              </a:rPr>
              <a:t>Conduct of harasser is sexual in nature and unwelcome</a:t>
            </a:r>
          </a:p>
          <a:p>
            <a:pPr lvl="1"/>
            <a:r>
              <a:rPr lang="en-US" dirty="0">
                <a:uFill>
                  <a:solidFill>
                    <a:srgbClr val="FF0000"/>
                  </a:solidFill>
                </a:uFill>
              </a:rPr>
              <a:t>Sexual harassment in work places can include actions that imply “Quid Pro Quo” or create a hostile environment.</a:t>
            </a:r>
          </a:p>
          <a:p>
            <a:pPr lvl="1"/>
            <a:r>
              <a:rPr lang="en-US" dirty="0"/>
              <a:t>Supervisors are prohibited from firing, demoting or causing difficulties for anyone who complains of harassment or who supports the complaints.</a:t>
            </a:r>
          </a:p>
          <a:p>
            <a:pPr lvl="1"/>
            <a:endParaRPr lang="en-US" dirty="0"/>
          </a:p>
        </p:txBody>
      </p:sp>
    </p:spTree>
    <p:extLst>
      <p:ext uri="{BB962C8B-B14F-4D97-AF65-F5344CB8AC3E}">
        <p14:creationId xmlns:p14="http://schemas.microsoft.com/office/powerpoint/2010/main" val="1493843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Volunteer Responsibility</a:t>
            </a:r>
          </a:p>
        </p:txBody>
      </p:sp>
      <p:sp>
        <p:nvSpPr>
          <p:cNvPr id="3" name="Content Placeholder 2"/>
          <p:cNvSpPr>
            <a:spLocks noGrp="1"/>
          </p:cNvSpPr>
          <p:nvPr>
            <p:ph idx="1"/>
          </p:nvPr>
        </p:nvSpPr>
        <p:spPr/>
        <p:txBody>
          <a:bodyPr>
            <a:normAutofit/>
          </a:bodyPr>
          <a:lstStyle/>
          <a:p>
            <a:pPr lvl="1"/>
            <a:r>
              <a:rPr lang="en-US" dirty="0">
                <a:uFill>
                  <a:solidFill>
                    <a:srgbClr val="FF0000"/>
                  </a:solidFill>
                </a:uFill>
              </a:rPr>
              <a:t>Review the sexual harassment policy</a:t>
            </a:r>
          </a:p>
          <a:p>
            <a:pPr lvl="1"/>
            <a:r>
              <a:rPr lang="en-US" dirty="0">
                <a:uFill>
                  <a:solidFill>
                    <a:srgbClr val="FF0000"/>
                  </a:solidFill>
                </a:uFill>
              </a:rPr>
              <a:t>Know what sexual harassment means</a:t>
            </a:r>
          </a:p>
          <a:p>
            <a:pPr lvl="1"/>
            <a:r>
              <a:rPr lang="en-US" dirty="0">
                <a:uFill>
                  <a:solidFill>
                    <a:srgbClr val="FF0000"/>
                  </a:solidFill>
                </a:uFill>
              </a:rPr>
              <a:t>Do not harass co-workers</a:t>
            </a:r>
          </a:p>
          <a:p>
            <a:pPr lvl="1"/>
            <a:r>
              <a:rPr lang="en-US" dirty="0">
                <a:uFill>
                  <a:solidFill>
                    <a:srgbClr val="FF0000"/>
                  </a:solidFill>
                </a:uFill>
              </a:rPr>
              <a:t>Complete the sexual harassment education module annually</a:t>
            </a:r>
          </a:p>
          <a:p>
            <a:pPr lvl="1"/>
            <a:r>
              <a:rPr lang="en-US" dirty="0">
                <a:uFill>
                  <a:solidFill>
                    <a:srgbClr val="FF0000"/>
                  </a:solidFill>
                </a:uFill>
              </a:rPr>
              <a:t>If you’re a victim:</a:t>
            </a:r>
          </a:p>
          <a:p>
            <a:pPr lvl="2"/>
            <a:r>
              <a:rPr lang="en-US" sz="1200" b="1" i="1" dirty="0">
                <a:uFill>
                  <a:solidFill>
                    <a:srgbClr val="FF0000"/>
                  </a:solidFill>
                </a:uFill>
              </a:rPr>
              <a:t>Confront the harasser directly</a:t>
            </a:r>
          </a:p>
          <a:p>
            <a:pPr lvl="2"/>
            <a:r>
              <a:rPr lang="en-US" sz="1200" b="1" i="1" dirty="0">
                <a:uFill>
                  <a:solidFill>
                    <a:srgbClr val="FF0000"/>
                  </a:solidFill>
                </a:uFill>
              </a:rPr>
              <a:t>Tell the harasser their conduct is unwelcome and must stop</a:t>
            </a:r>
          </a:p>
          <a:p>
            <a:pPr lvl="2"/>
            <a:r>
              <a:rPr lang="en-US" sz="1200" b="1" i="1" dirty="0">
                <a:uFill>
                  <a:solidFill>
                    <a:srgbClr val="FF0000"/>
                  </a:solidFill>
                </a:uFill>
              </a:rPr>
              <a:t>File a complaint</a:t>
            </a:r>
          </a:p>
          <a:p>
            <a:pPr lvl="2"/>
            <a:r>
              <a:rPr lang="en-US" sz="1200" b="1" i="1" dirty="0">
                <a:uFill>
                  <a:solidFill>
                    <a:srgbClr val="FF0000"/>
                  </a:solidFill>
                </a:uFill>
              </a:rPr>
              <a:t>If harassment does not stop, report to the Director of Volunteer Services or Human Resources</a:t>
            </a:r>
          </a:p>
        </p:txBody>
      </p:sp>
    </p:spTree>
    <p:extLst>
      <p:ext uri="{BB962C8B-B14F-4D97-AF65-F5344CB8AC3E}">
        <p14:creationId xmlns:p14="http://schemas.microsoft.com/office/powerpoint/2010/main" val="1972444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Module 7 Questions</a:t>
            </a:r>
          </a:p>
        </p:txBody>
      </p:sp>
      <p:sp>
        <p:nvSpPr>
          <p:cNvPr id="8" name="Content Placeholder 7"/>
          <p:cNvSpPr>
            <a:spLocks noGrp="1"/>
          </p:cNvSpPr>
          <p:nvPr>
            <p:ph idx="1"/>
          </p:nvPr>
        </p:nvSpPr>
        <p:spPr/>
        <p:txBody>
          <a:bodyPr>
            <a:normAutofit/>
          </a:bodyPr>
          <a:lstStyle/>
          <a:p>
            <a:pPr marL="227013" lvl="0" indent="-227013">
              <a:buFont typeface="+mj-lt"/>
              <a:buAutoNum type="arabicPeriod"/>
            </a:pPr>
            <a:r>
              <a:rPr lang="en-US" dirty="0"/>
              <a:t>Sexual Harassment occurs when the conduct of the harasser is sexual in nature and unwelcome. </a:t>
            </a:r>
          </a:p>
          <a:p>
            <a:pPr marL="227012" lvl="1" indent="0" algn="ctr">
              <a:lnSpc>
                <a:spcPct val="100000"/>
              </a:lnSpc>
              <a:spcBef>
                <a:spcPts val="0"/>
              </a:spcBef>
              <a:spcAft>
                <a:spcPts val="0"/>
              </a:spcAft>
              <a:buNone/>
            </a:pPr>
            <a:r>
              <a:rPr lang="en-US" dirty="0"/>
              <a:t>Circle True or False on answer sheet</a:t>
            </a:r>
          </a:p>
          <a:p>
            <a:pPr marL="227013" lvl="0" indent="-227013">
              <a:buFont typeface="+mj-lt"/>
              <a:buAutoNum type="arabicPeriod"/>
            </a:pPr>
            <a:r>
              <a:rPr lang="en-US" dirty="0"/>
              <a:t>If you feel you have been harassed, it is your responsibility to confront the harasser, tell them their conduct is unwelcome and must stop, and file a complaint.</a:t>
            </a:r>
          </a:p>
          <a:p>
            <a:pPr marL="227012" lvl="1" indent="0" algn="ctr">
              <a:lnSpc>
                <a:spcPct val="100000"/>
              </a:lnSpc>
              <a:spcBef>
                <a:spcPts val="0"/>
              </a:spcBef>
              <a:spcAft>
                <a:spcPts val="0"/>
              </a:spcAft>
              <a:buNone/>
            </a:pPr>
            <a:r>
              <a:rPr lang="en-US" dirty="0"/>
              <a:t>Circle True or False on answer sheet</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978945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Infection Prevention</a:t>
            </a:r>
          </a:p>
        </p:txBody>
      </p:sp>
      <p:sp>
        <p:nvSpPr>
          <p:cNvPr id="3" name="Subtitle 2"/>
          <p:cNvSpPr>
            <a:spLocks noGrp="1"/>
          </p:cNvSpPr>
          <p:nvPr>
            <p:ph type="subTitle" idx="1"/>
          </p:nvPr>
        </p:nvSpPr>
        <p:spPr/>
        <p:txBody>
          <a:bodyPr>
            <a:noAutofit/>
          </a:bodyPr>
          <a:lstStyle/>
          <a:p>
            <a:r>
              <a:rPr lang="en-US" sz="2800" dirty="0">
                <a:latin typeface="+mj-lt"/>
              </a:rPr>
              <a:t>Module 8</a:t>
            </a:r>
          </a:p>
        </p:txBody>
      </p:sp>
    </p:spTree>
    <p:extLst>
      <p:ext uri="{BB962C8B-B14F-4D97-AF65-F5344CB8AC3E}">
        <p14:creationId xmlns:p14="http://schemas.microsoft.com/office/powerpoint/2010/main" val="198517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Harm Reporting</a:t>
            </a:r>
          </a:p>
        </p:txBody>
      </p:sp>
      <p:sp>
        <p:nvSpPr>
          <p:cNvPr id="3" name="Content Placeholder 2"/>
          <p:cNvSpPr>
            <a:spLocks noGrp="1"/>
          </p:cNvSpPr>
          <p:nvPr>
            <p:ph idx="1"/>
          </p:nvPr>
        </p:nvSpPr>
        <p:spPr/>
        <p:txBody>
          <a:bodyPr>
            <a:normAutofit/>
          </a:bodyPr>
          <a:lstStyle/>
          <a:p>
            <a:r>
              <a:rPr lang="en-US" dirty="0"/>
              <a:t>Any adverse events, close calls or near misses that did or could cause harm, should be reported.</a:t>
            </a:r>
          </a:p>
          <a:p>
            <a:r>
              <a:rPr lang="en-US" dirty="0"/>
              <a:t>This includes hazardous or unsafe conditions that increase the chance of an adverse event occurring.</a:t>
            </a:r>
          </a:p>
          <a:p>
            <a:r>
              <a:rPr lang="en-US" b="1" i="1" dirty="0">
                <a:uFill>
                  <a:solidFill>
                    <a:srgbClr val="FF0000"/>
                  </a:solidFill>
                </a:uFill>
              </a:rPr>
              <a:t>All reports are routed to the Director of Patient Safety using the </a:t>
            </a:r>
            <a:r>
              <a:rPr lang="en-US" b="1" i="1">
                <a:uFill>
                  <a:solidFill>
                    <a:srgbClr val="FF0000"/>
                  </a:solidFill>
                </a:uFill>
              </a:rPr>
              <a:t>Incident Reporting </a:t>
            </a:r>
            <a:r>
              <a:rPr lang="en-US" b="1" i="1" dirty="0">
                <a:uFill>
                  <a:solidFill>
                    <a:srgbClr val="FF0000"/>
                  </a:solidFill>
                </a:uFill>
              </a:rPr>
              <a:t>System, within 24 hours.</a:t>
            </a:r>
          </a:p>
          <a:p>
            <a:r>
              <a:rPr lang="en-US" dirty="0"/>
              <a:t>Always include the persons involved, time, place, all pertinent facts about what happened, and what actions were taken.</a:t>
            </a:r>
          </a:p>
          <a:p>
            <a:r>
              <a:rPr lang="en-US" dirty="0"/>
              <a:t>Please contact your director if you need assistance with this.</a:t>
            </a:r>
          </a:p>
        </p:txBody>
      </p:sp>
    </p:spTree>
    <p:extLst>
      <p:ext uri="{BB962C8B-B14F-4D97-AF65-F5344CB8AC3E}">
        <p14:creationId xmlns:p14="http://schemas.microsoft.com/office/powerpoint/2010/main" val="228300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Breaking the Chain</a:t>
            </a:r>
          </a:p>
        </p:txBody>
      </p:sp>
      <p:sp>
        <p:nvSpPr>
          <p:cNvPr id="3" name="Content Placeholder 2"/>
          <p:cNvSpPr>
            <a:spLocks noGrp="1"/>
          </p:cNvSpPr>
          <p:nvPr>
            <p:ph idx="1"/>
          </p:nvPr>
        </p:nvSpPr>
        <p:spPr/>
        <p:txBody>
          <a:bodyPr>
            <a:normAutofit/>
          </a:bodyPr>
          <a:lstStyle/>
          <a:p>
            <a:r>
              <a:rPr lang="en-US" dirty="0"/>
              <a:t>Elements of the Chain of Infection are:</a:t>
            </a:r>
          </a:p>
          <a:p>
            <a:pPr lvl="1"/>
            <a:r>
              <a:rPr lang="en-US" dirty="0"/>
              <a:t>Infectious Agent (organisms)</a:t>
            </a:r>
          </a:p>
          <a:p>
            <a:pPr lvl="1"/>
            <a:r>
              <a:rPr lang="en-US" dirty="0"/>
              <a:t>Source (reservoir)</a:t>
            </a:r>
          </a:p>
          <a:p>
            <a:pPr lvl="1"/>
            <a:r>
              <a:rPr lang="en-US" dirty="0"/>
              <a:t>Portal of Exit</a:t>
            </a:r>
          </a:p>
          <a:p>
            <a:pPr lvl="1"/>
            <a:r>
              <a:rPr lang="en-US" dirty="0">
                <a:uFill>
                  <a:solidFill>
                    <a:srgbClr val="FF0000"/>
                  </a:solidFill>
                </a:uFill>
              </a:rPr>
              <a:t>Mode of Transmission</a:t>
            </a:r>
          </a:p>
          <a:p>
            <a:pPr lvl="1"/>
            <a:r>
              <a:rPr lang="en-US" dirty="0"/>
              <a:t>Portal of Entry</a:t>
            </a:r>
          </a:p>
          <a:p>
            <a:pPr lvl="1"/>
            <a:r>
              <a:rPr lang="en-US" dirty="0"/>
              <a:t>Susceptible Host</a:t>
            </a:r>
          </a:p>
          <a:p>
            <a:r>
              <a:rPr lang="en-US" b="1" i="1" dirty="0">
                <a:uFill>
                  <a:solidFill>
                    <a:srgbClr val="FF0000"/>
                  </a:solidFill>
                </a:uFill>
              </a:rPr>
              <a:t>The weakest link, and the easiest to break, is the Mode of Transmission.</a:t>
            </a:r>
          </a:p>
        </p:txBody>
      </p:sp>
    </p:spTree>
    <p:extLst>
      <p:ext uri="{BB962C8B-B14F-4D97-AF65-F5344CB8AC3E}">
        <p14:creationId xmlns:p14="http://schemas.microsoft.com/office/powerpoint/2010/main" val="641880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Precautions</a:t>
            </a:r>
          </a:p>
        </p:txBody>
      </p:sp>
      <p:sp>
        <p:nvSpPr>
          <p:cNvPr id="3" name="Content Placeholder 2"/>
          <p:cNvSpPr>
            <a:spLocks noGrp="1"/>
          </p:cNvSpPr>
          <p:nvPr>
            <p:ph idx="1"/>
          </p:nvPr>
        </p:nvSpPr>
        <p:spPr/>
        <p:txBody>
          <a:bodyPr>
            <a:normAutofit/>
          </a:bodyPr>
          <a:lstStyle/>
          <a:p>
            <a:r>
              <a:rPr lang="en-US" b="1" i="1" dirty="0">
                <a:uFill>
                  <a:solidFill>
                    <a:srgbClr val="FF0000"/>
                  </a:solidFill>
                </a:uFill>
              </a:rPr>
              <a:t>Standard Precautions are used for ALL patients to prevent infection.</a:t>
            </a:r>
          </a:p>
          <a:p>
            <a:r>
              <a:rPr lang="en-US" dirty="0"/>
              <a:t>Transmission-Based Precautions are used to prevent the spread of other infectious or drug resistant organisms, and include:</a:t>
            </a:r>
          </a:p>
          <a:p>
            <a:pPr lvl="1"/>
            <a:r>
              <a:rPr lang="en-US" dirty="0"/>
              <a:t>Contact Precautions,</a:t>
            </a:r>
          </a:p>
          <a:p>
            <a:pPr lvl="1"/>
            <a:r>
              <a:rPr lang="en-US" dirty="0"/>
              <a:t>Droplet Precautions, and</a:t>
            </a:r>
          </a:p>
          <a:p>
            <a:pPr lvl="1"/>
            <a:r>
              <a:rPr lang="en-US" dirty="0"/>
              <a:t>Airborne Precautions.</a:t>
            </a:r>
          </a:p>
          <a:p>
            <a:pPr marL="60963" lvl="1" indent="-60963">
              <a:spcBef>
                <a:spcPts val="800"/>
              </a:spcBef>
              <a:spcAft>
                <a:spcPts val="133"/>
              </a:spcAft>
              <a:buSzPct val="100000"/>
              <a:buFont typeface="Calibri" panose="020F0502020204030204" pitchFamily="34" charset="0"/>
              <a:buChar char=" "/>
            </a:pPr>
            <a:r>
              <a:rPr lang="en-US" sz="1333" b="1" i="1" dirty="0">
                <a:uFill>
                  <a:solidFill>
                    <a:srgbClr val="FF0000"/>
                  </a:solidFill>
                </a:uFill>
              </a:rPr>
              <a:t>Volunteers should never enter rooms marked as precaution rooms.</a:t>
            </a:r>
          </a:p>
        </p:txBody>
      </p:sp>
    </p:spTree>
    <p:extLst>
      <p:ext uri="{BB962C8B-B14F-4D97-AF65-F5344CB8AC3E}">
        <p14:creationId xmlns:p14="http://schemas.microsoft.com/office/powerpoint/2010/main" val="4006465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 Hygiene (Washing)</a:t>
            </a:r>
          </a:p>
        </p:txBody>
      </p:sp>
      <p:sp>
        <p:nvSpPr>
          <p:cNvPr id="3" name="Content Placeholder 2"/>
          <p:cNvSpPr>
            <a:spLocks noGrp="1"/>
          </p:cNvSpPr>
          <p:nvPr>
            <p:ph idx="1"/>
          </p:nvPr>
        </p:nvSpPr>
        <p:spPr/>
        <p:txBody>
          <a:bodyPr>
            <a:normAutofit/>
          </a:bodyPr>
          <a:lstStyle/>
          <a:p>
            <a:pPr lvl="1"/>
            <a:r>
              <a:rPr lang="en-US" dirty="0"/>
              <a:t>Turn on the water (warm water)</a:t>
            </a:r>
          </a:p>
          <a:p>
            <a:pPr lvl="1"/>
            <a:r>
              <a:rPr lang="en-US" dirty="0"/>
              <a:t>Wet your hands</a:t>
            </a:r>
          </a:p>
          <a:p>
            <a:pPr lvl="1"/>
            <a:r>
              <a:rPr lang="en-US" dirty="0"/>
              <a:t>Dispense soap into your hands (no bar soap for healthcare workers)</a:t>
            </a:r>
          </a:p>
          <a:p>
            <a:pPr lvl="1"/>
            <a:r>
              <a:rPr lang="en-US" dirty="0"/>
              <a:t>Work up lather and use friction to clean surface of hands (between fingers, back and front of hands, thumbs, and under fingernails) for at least 20 seconds</a:t>
            </a:r>
          </a:p>
          <a:p>
            <a:pPr lvl="1"/>
            <a:r>
              <a:rPr lang="en-US" dirty="0"/>
              <a:t>Rinse well, keeping hands directed down</a:t>
            </a:r>
          </a:p>
          <a:p>
            <a:pPr lvl="1"/>
            <a:r>
              <a:rPr lang="en-US" dirty="0"/>
              <a:t>Dry hands thoroughly starting with fingertips, progressing to wrists</a:t>
            </a:r>
          </a:p>
          <a:p>
            <a:pPr lvl="1"/>
            <a:r>
              <a:rPr lang="en-US" dirty="0"/>
              <a:t>Use paper towel to turn off faucet</a:t>
            </a:r>
          </a:p>
          <a:p>
            <a:pPr lvl="1"/>
            <a:r>
              <a:rPr lang="en-US" dirty="0"/>
              <a:t>When wearing gloves, clean hands before putting them on</a:t>
            </a:r>
          </a:p>
        </p:txBody>
      </p:sp>
    </p:spTree>
    <p:extLst>
      <p:ext uri="{BB962C8B-B14F-4D97-AF65-F5344CB8AC3E}">
        <p14:creationId xmlns:p14="http://schemas.microsoft.com/office/powerpoint/2010/main" val="1431391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 Hygiene (Sanitizer)</a:t>
            </a:r>
          </a:p>
        </p:txBody>
      </p:sp>
      <p:sp>
        <p:nvSpPr>
          <p:cNvPr id="3" name="Content Placeholder 2"/>
          <p:cNvSpPr>
            <a:spLocks noGrp="1"/>
          </p:cNvSpPr>
          <p:nvPr>
            <p:ph idx="1"/>
          </p:nvPr>
        </p:nvSpPr>
        <p:spPr/>
        <p:txBody>
          <a:bodyPr>
            <a:normAutofit/>
          </a:bodyPr>
          <a:lstStyle/>
          <a:p>
            <a:pPr lvl="1"/>
            <a:r>
              <a:rPr lang="en-US" dirty="0"/>
              <a:t>Alcohol based hand gels may be substituted for hand-washing with soap and water when hands are not visibly soiled</a:t>
            </a:r>
          </a:p>
          <a:p>
            <a:pPr lvl="1"/>
            <a:r>
              <a:rPr lang="en-US" dirty="0"/>
              <a:t>When using alcohol-based hand sanitizer:</a:t>
            </a:r>
          </a:p>
          <a:p>
            <a:pPr lvl="2"/>
            <a:r>
              <a:rPr lang="en-US" dirty="0"/>
              <a:t>Put product on hands and rub hands together</a:t>
            </a:r>
          </a:p>
          <a:p>
            <a:pPr lvl="2"/>
            <a:r>
              <a:rPr lang="en-US" dirty="0"/>
              <a:t>Rub all surfaces until hands feel dry</a:t>
            </a:r>
          </a:p>
          <a:p>
            <a:pPr lvl="2"/>
            <a:r>
              <a:rPr lang="en-US" dirty="0"/>
              <a:t>This should take around 20 seconds</a:t>
            </a:r>
          </a:p>
          <a:p>
            <a:pPr lvl="1"/>
            <a:r>
              <a:rPr lang="en-US" dirty="0"/>
              <a:t>When wearing gloves, clean hands before putting them on</a:t>
            </a:r>
          </a:p>
        </p:txBody>
      </p:sp>
    </p:spTree>
    <p:extLst>
      <p:ext uri="{BB962C8B-B14F-4D97-AF65-F5344CB8AC3E}">
        <p14:creationId xmlns:p14="http://schemas.microsoft.com/office/powerpoint/2010/main" val="27885336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Module 8 Questions</a:t>
            </a:r>
          </a:p>
        </p:txBody>
      </p:sp>
      <p:sp>
        <p:nvSpPr>
          <p:cNvPr id="8" name="Content Placeholder 7"/>
          <p:cNvSpPr>
            <a:spLocks noGrp="1"/>
          </p:cNvSpPr>
          <p:nvPr>
            <p:ph idx="1"/>
          </p:nvPr>
        </p:nvSpPr>
        <p:spPr/>
        <p:txBody>
          <a:bodyPr>
            <a:normAutofit/>
          </a:bodyPr>
          <a:lstStyle/>
          <a:p>
            <a:pPr marL="227013" lvl="0" indent="-227013">
              <a:buFont typeface="+mj-lt"/>
              <a:buAutoNum type="arabicPeriod"/>
            </a:pPr>
            <a:r>
              <a:rPr lang="en-US" dirty="0"/>
              <a:t>Which precaution applies to ALL patients?</a:t>
            </a:r>
          </a:p>
          <a:p>
            <a:pPr marL="460375" lvl="1" indent="-233363">
              <a:lnSpc>
                <a:spcPct val="100000"/>
              </a:lnSpc>
              <a:spcBef>
                <a:spcPts val="0"/>
              </a:spcBef>
              <a:spcAft>
                <a:spcPts val="0"/>
              </a:spcAft>
              <a:buFont typeface="+mj-lt"/>
              <a:buAutoNum type="alphaLcParenR"/>
            </a:pPr>
            <a:r>
              <a:rPr lang="en-US" dirty="0"/>
              <a:t>Contact precautions</a:t>
            </a:r>
          </a:p>
          <a:p>
            <a:pPr marL="460375" lvl="1" indent="-233363">
              <a:lnSpc>
                <a:spcPct val="100000"/>
              </a:lnSpc>
              <a:spcBef>
                <a:spcPts val="0"/>
              </a:spcBef>
              <a:spcAft>
                <a:spcPts val="0"/>
              </a:spcAft>
              <a:buFont typeface="+mj-lt"/>
              <a:buAutoNum type="alphaLcParenR"/>
            </a:pPr>
            <a:r>
              <a:rPr lang="en-US" dirty="0"/>
              <a:t>Airborne precautions</a:t>
            </a:r>
          </a:p>
          <a:p>
            <a:pPr marL="460375" lvl="1" indent="-233363">
              <a:lnSpc>
                <a:spcPct val="100000"/>
              </a:lnSpc>
              <a:spcBef>
                <a:spcPts val="0"/>
              </a:spcBef>
              <a:spcAft>
                <a:spcPts val="0"/>
              </a:spcAft>
              <a:buFont typeface="+mj-lt"/>
              <a:buAutoNum type="alphaLcParenR"/>
            </a:pPr>
            <a:r>
              <a:rPr lang="en-US" dirty="0"/>
              <a:t>Standard precaution</a:t>
            </a:r>
          </a:p>
          <a:p>
            <a:pPr marL="460375" lvl="1" indent="-233363">
              <a:lnSpc>
                <a:spcPct val="100000"/>
              </a:lnSpc>
              <a:spcBef>
                <a:spcPts val="0"/>
              </a:spcBef>
              <a:spcAft>
                <a:spcPts val="0"/>
              </a:spcAft>
              <a:buFont typeface="+mj-lt"/>
              <a:buAutoNum type="alphaLcParenR"/>
            </a:pPr>
            <a:r>
              <a:rPr lang="en-US" dirty="0"/>
              <a:t>Droplet precautions</a:t>
            </a:r>
          </a:p>
          <a:p>
            <a:pPr marL="227013" lvl="0" indent="-227013">
              <a:buFont typeface="+mj-lt"/>
              <a:buAutoNum type="arabicPeriod"/>
            </a:pPr>
            <a:r>
              <a:rPr lang="en-US" dirty="0"/>
              <a:t>Volunteers should not enter precaution rooms.</a:t>
            </a:r>
          </a:p>
          <a:p>
            <a:pPr marL="227012" lvl="1" indent="0" algn="ctr">
              <a:lnSpc>
                <a:spcPct val="100000"/>
              </a:lnSpc>
              <a:spcBef>
                <a:spcPts val="0"/>
              </a:spcBef>
              <a:spcAft>
                <a:spcPts val="0"/>
              </a:spcAft>
              <a:buNone/>
            </a:pPr>
            <a:r>
              <a:rPr lang="en-US" dirty="0"/>
              <a:t>Circle True or False on answer sheet</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3272540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HIPAA and Corporate Compliance</a:t>
            </a:r>
          </a:p>
        </p:txBody>
      </p:sp>
      <p:sp>
        <p:nvSpPr>
          <p:cNvPr id="3" name="Subtitle 2"/>
          <p:cNvSpPr>
            <a:spLocks noGrp="1"/>
          </p:cNvSpPr>
          <p:nvPr>
            <p:ph type="subTitle" idx="1"/>
          </p:nvPr>
        </p:nvSpPr>
        <p:spPr/>
        <p:txBody>
          <a:bodyPr>
            <a:noAutofit/>
          </a:bodyPr>
          <a:lstStyle/>
          <a:p>
            <a:r>
              <a:rPr lang="en-US" sz="2800" dirty="0">
                <a:latin typeface="+mj-lt"/>
              </a:rPr>
              <a:t>Module 9</a:t>
            </a:r>
          </a:p>
        </p:txBody>
      </p:sp>
    </p:spTree>
    <p:extLst>
      <p:ext uri="{BB962C8B-B14F-4D97-AF65-F5344CB8AC3E}">
        <p14:creationId xmlns:p14="http://schemas.microsoft.com/office/powerpoint/2010/main" val="2393173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HIPAA?</a:t>
            </a:r>
          </a:p>
        </p:txBody>
      </p:sp>
      <p:sp>
        <p:nvSpPr>
          <p:cNvPr id="3" name="Content Placeholder 2"/>
          <p:cNvSpPr>
            <a:spLocks noGrp="1"/>
          </p:cNvSpPr>
          <p:nvPr>
            <p:ph idx="1"/>
          </p:nvPr>
        </p:nvSpPr>
        <p:spPr/>
        <p:txBody>
          <a:bodyPr>
            <a:normAutofit/>
          </a:bodyPr>
          <a:lstStyle/>
          <a:p>
            <a:pPr lvl="1"/>
            <a:r>
              <a:rPr lang="en-US" sz="1400" dirty="0"/>
              <a:t>HIPAA is the Health Insurance Portability and Accountability Act, passed in 1996.</a:t>
            </a:r>
          </a:p>
          <a:p>
            <a:pPr lvl="1"/>
            <a:r>
              <a:rPr lang="en-US" sz="1400" dirty="0"/>
              <a:t>It demands use of Protected Health Information (PHI) ONLY when:</a:t>
            </a:r>
          </a:p>
          <a:p>
            <a:pPr lvl="2"/>
            <a:r>
              <a:rPr lang="en-US" sz="1200" b="1" i="1" dirty="0"/>
              <a:t>Treating patients</a:t>
            </a:r>
          </a:p>
          <a:p>
            <a:pPr lvl="2"/>
            <a:r>
              <a:rPr lang="en-US" sz="1200" b="1" i="1" dirty="0"/>
              <a:t>Obtaining payment for treatment</a:t>
            </a:r>
          </a:p>
          <a:p>
            <a:pPr lvl="2"/>
            <a:r>
              <a:rPr lang="en-US" sz="1200" b="1" i="1" dirty="0"/>
              <a:t>Improving healthcare operations </a:t>
            </a:r>
          </a:p>
          <a:p>
            <a:pPr lvl="1"/>
            <a:r>
              <a:rPr lang="en-US" sz="1400" dirty="0"/>
              <a:t>PHI includes:</a:t>
            </a:r>
          </a:p>
          <a:p>
            <a:pPr lvl="2"/>
            <a:r>
              <a:rPr lang="en-US" sz="1200" dirty="0"/>
              <a:t>Demographic: name, address, phone/fax, email, next of kin, date of birth, photograph</a:t>
            </a:r>
          </a:p>
          <a:p>
            <a:pPr lvl="2"/>
            <a:r>
              <a:rPr lang="en-US" sz="1200" dirty="0"/>
              <a:t>Financial: employer, social security number, medical record number, insurance</a:t>
            </a:r>
          </a:p>
          <a:p>
            <a:pPr lvl="2"/>
            <a:r>
              <a:rPr lang="en-US" sz="1200" dirty="0"/>
              <a:t>Clinical: patient charts and bill, reason for visit, test results, surgery or treatment performed, diagnosis</a:t>
            </a:r>
          </a:p>
        </p:txBody>
      </p:sp>
    </p:spTree>
    <p:extLst>
      <p:ext uri="{BB962C8B-B14F-4D97-AF65-F5344CB8AC3E}">
        <p14:creationId xmlns:p14="http://schemas.microsoft.com/office/powerpoint/2010/main" val="23491542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Corporate Compliance?</a:t>
            </a:r>
          </a:p>
        </p:txBody>
      </p:sp>
      <p:sp>
        <p:nvSpPr>
          <p:cNvPr id="3" name="Content Placeholder 2"/>
          <p:cNvSpPr>
            <a:spLocks noGrp="1"/>
          </p:cNvSpPr>
          <p:nvPr>
            <p:ph idx="1"/>
          </p:nvPr>
        </p:nvSpPr>
        <p:spPr/>
        <p:txBody>
          <a:bodyPr>
            <a:normAutofit/>
          </a:bodyPr>
          <a:lstStyle/>
          <a:p>
            <a:pPr lvl="1"/>
            <a:r>
              <a:rPr lang="en-US" dirty="0"/>
              <a:t>A commitment to an ethical way of conducting business.</a:t>
            </a:r>
          </a:p>
          <a:p>
            <a:pPr lvl="1"/>
            <a:r>
              <a:rPr lang="en-US" dirty="0"/>
              <a:t>A system for doing the right thing.</a:t>
            </a:r>
          </a:p>
          <a:p>
            <a:pPr lvl="1"/>
            <a:r>
              <a:rPr lang="en-US" dirty="0"/>
              <a:t>Purposes for a Corporate Compliance program include:</a:t>
            </a:r>
          </a:p>
          <a:p>
            <a:pPr lvl="2"/>
            <a:r>
              <a:rPr lang="en-US" dirty="0"/>
              <a:t>To protect patients and improve their quality of care</a:t>
            </a:r>
          </a:p>
          <a:p>
            <a:pPr lvl="2"/>
            <a:r>
              <a:rPr lang="en-US" dirty="0"/>
              <a:t>To demonstrate Randolph Health’s commitment in promoting good corporate conduct</a:t>
            </a:r>
          </a:p>
          <a:p>
            <a:pPr lvl="2"/>
            <a:r>
              <a:rPr lang="en-US" dirty="0"/>
              <a:t>To assist in identifying and preventing criminal and unethical conduct</a:t>
            </a:r>
          </a:p>
          <a:p>
            <a:pPr lvl="2"/>
            <a:r>
              <a:rPr lang="en-US" dirty="0"/>
              <a:t>To create a centralized source of information on health care regulations</a:t>
            </a:r>
          </a:p>
        </p:txBody>
      </p:sp>
    </p:spTree>
    <p:extLst>
      <p:ext uri="{BB962C8B-B14F-4D97-AF65-F5344CB8AC3E}">
        <p14:creationId xmlns:p14="http://schemas.microsoft.com/office/powerpoint/2010/main" val="3073160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 &amp; Reporting</a:t>
            </a:r>
          </a:p>
        </p:txBody>
      </p:sp>
      <p:sp>
        <p:nvSpPr>
          <p:cNvPr id="3" name="Content Placeholder 2"/>
          <p:cNvSpPr>
            <a:spLocks noGrp="1"/>
          </p:cNvSpPr>
          <p:nvPr>
            <p:ph idx="1"/>
          </p:nvPr>
        </p:nvSpPr>
        <p:spPr/>
        <p:txBody>
          <a:bodyPr>
            <a:normAutofit/>
          </a:bodyPr>
          <a:lstStyle/>
          <a:p>
            <a:pPr lvl="1"/>
            <a:r>
              <a:rPr lang="en-US" dirty="0"/>
              <a:t>Never share your password, PIN, door access codes or your ID badge</a:t>
            </a:r>
          </a:p>
          <a:p>
            <a:pPr lvl="1"/>
            <a:r>
              <a:rPr lang="en-US" dirty="0"/>
              <a:t>Don’t share the fact that a patient – regardless of family member or friend – is receiving care at Randolph Health. Because you’re a volunteer at the hospital, you could be in violation of HIPAA. The patient can share their own information. Our smaller towns and communities make us especially vulnerable. We know a lot of our neighbors!</a:t>
            </a:r>
          </a:p>
          <a:p>
            <a:pPr lvl="1"/>
            <a:r>
              <a:rPr lang="en-US" dirty="0"/>
              <a:t>And not sharing includes posting on social media like Facebook.</a:t>
            </a:r>
          </a:p>
          <a:p>
            <a:pPr lvl="1"/>
            <a:r>
              <a:rPr lang="en-US" dirty="0"/>
              <a:t>To report a suspected compliance or privacy issue, contact Randolph Health’s Corporate Compliance/Privacy Officer at 336.633.7771 or the Compliance Help Line at 336.633.7724.</a:t>
            </a:r>
          </a:p>
        </p:txBody>
      </p:sp>
    </p:spTree>
    <p:extLst>
      <p:ext uri="{BB962C8B-B14F-4D97-AF65-F5344CB8AC3E}">
        <p14:creationId xmlns:p14="http://schemas.microsoft.com/office/powerpoint/2010/main" val="12892070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Conflicts and Ethics</a:t>
            </a:r>
          </a:p>
        </p:txBody>
      </p:sp>
      <p:sp>
        <p:nvSpPr>
          <p:cNvPr id="3" name="Content Placeholder 2"/>
          <p:cNvSpPr>
            <a:spLocks noGrp="1"/>
          </p:cNvSpPr>
          <p:nvPr>
            <p:ph idx="1"/>
          </p:nvPr>
        </p:nvSpPr>
        <p:spPr/>
        <p:txBody>
          <a:bodyPr>
            <a:normAutofit/>
          </a:bodyPr>
          <a:lstStyle/>
          <a:p>
            <a:pPr lvl="1"/>
            <a:r>
              <a:rPr lang="en-US" dirty="0"/>
              <a:t>A conflict of interest arises when an influence to choose one alternative over another could affect the performance of your role in an organization.</a:t>
            </a:r>
          </a:p>
          <a:p>
            <a:pPr lvl="1"/>
            <a:r>
              <a:rPr lang="en-US" dirty="0"/>
              <a:t>One example would be a potential for financial gain. It’s one of many incentives that can lead to bias in a subjective activity and can be subtle and unrecognized by the people involved. </a:t>
            </a:r>
          </a:p>
          <a:p>
            <a:pPr lvl="1"/>
            <a:r>
              <a:rPr lang="en-US" dirty="0"/>
              <a:t>An ethical issue occurs when a choice becomes self-serving rather than serving the best interest of others and the choice results in a moral compromise.</a:t>
            </a:r>
          </a:p>
        </p:txBody>
      </p:sp>
    </p:spTree>
    <p:extLst>
      <p:ext uri="{BB962C8B-B14F-4D97-AF65-F5344CB8AC3E}">
        <p14:creationId xmlns:p14="http://schemas.microsoft.com/office/powerpoint/2010/main" val="204070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Questions</a:t>
            </a:r>
          </a:p>
        </p:txBody>
      </p:sp>
      <p:sp>
        <p:nvSpPr>
          <p:cNvPr id="8" name="Content Placeholder 7"/>
          <p:cNvSpPr>
            <a:spLocks noGrp="1"/>
          </p:cNvSpPr>
          <p:nvPr>
            <p:ph idx="1"/>
          </p:nvPr>
        </p:nvSpPr>
        <p:spPr/>
        <p:txBody>
          <a:bodyPr>
            <a:normAutofit/>
          </a:bodyPr>
          <a:lstStyle/>
          <a:p>
            <a:pPr marL="227013" lvl="0" indent="-227013">
              <a:lnSpc>
                <a:spcPct val="100000"/>
              </a:lnSpc>
              <a:spcBef>
                <a:spcPts val="1200"/>
              </a:spcBef>
              <a:buFont typeface="+mj-lt"/>
              <a:buAutoNum type="arabicPeriod"/>
            </a:pPr>
            <a:r>
              <a:rPr lang="en-US" dirty="0"/>
              <a:t>Evidence Based Practice is providing the best individualized patient care based on the most current research.</a:t>
            </a:r>
          </a:p>
          <a:p>
            <a:pPr marL="227012" lvl="1" indent="0" algn="ctr">
              <a:lnSpc>
                <a:spcPct val="100000"/>
              </a:lnSpc>
              <a:spcBef>
                <a:spcPts val="0"/>
              </a:spcBef>
              <a:spcAft>
                <a:spcPts val="0"/>
              </a:spcAft>
              <a:buNone/>
            </a:pPr>
            <a:r>
              <a:rPr lang="en-US" dirty="0"/>
              <a:t>Circle True or False on answer sheet</a:t>
            </a:r>
          </a:p>
          <a:p>
            <a:pPr marL="227013" indent="-227013">
              <a:lnSpc>
                <a:spcPct val="100000"/>
              </a:lnSpc>
              <a:spcBef>
                <a:spcPts val="1200"/>
              </a:spcBef>
              <a:buFont typeface="+mj-lt"/>
              <a:buAutoNum type="arabicPeriod"/>
            </a:pPr>
            <a:r>
              <a:rPr lang="en-US" dirty="0"/>
              <a:t>If there is an incident causing patient harm, the Director of Patient Safety is alerted with an Incident Report.</a:t>
            </a:r>
          </a:p>
          <a:p>
            <a:pPr marL="227012" lvl="1" indent="0" algn="ctr">
              <a:lnSpc>
                <a:spcPct val="100000"/>
              </a:lnSpc>
              <a:spcBef>
                <a:spcPts val="0"/>
              </a:spcBef>
              <a:spcAft>
                <a:spcPts val="0"/>
              </a:spcAft>
              <a:buNone/>
            </a:pPr>
            <a:r>
              <a:rPr lang="en-US" dirty="0"/>
              <a:t>Circle True or False on answer sheet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1262613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Module 9 Questions</a:t>
            </a:r>
          </a:p>
        </p:txBody>
      </p:sp>
      <p:sp>
        <p:nvSpPr>
          <p:cNvPr id="8" name="Content Placeholder 7"/>
          <p:cNvSpPr>
            <a:spLocks noGrp="1"/>
          </p:cNvSpPr>
          <p:nvPr>
            <p:ph idx="1"/>
          </p:nvPr>
        </p:nvSpPr>
        <p:spPr/>
        <p:txBody>
          <a:bodyPr>
            <a:normAutofit fontScale="92500" lnSpcReduction="20000"/>
          </a:bodyPr>
          <a:lstStyle/>
          <a:p>
            <a:pPr marL="227013" lvl="0" indent="-227013">
              <a:buFont typeface="+mj-lt"/>
              <a:buAutoNum type="arabicPeriod"/>
            </a:pPr>
            <a:r>
              <a:rPr lang="en-US" dirty="0"/>
              <a:t>What are the only reasons that protected patient data is accessed?</a:t>
            </a:r>
          </a:p>
          <a:p>
            <a:pPr marL="460375" lvl="1" indent="-233363">
              <a:lnSpc>
                <a:spcPct val="100000"/>
              </a:lnSpc>
              <a:spcBef>
                <a:spcPts val="0"/>
              </a:spcBef>
              <a:spcAft>
                <a:spcPts val="0"/>
              </a:spcAft>
              <a:buFont typeface="+mj-lt"/>
              <a:buAutoNum type="alphaLcParenR"/>
            </a:pPr>
            <a:r>
              <a:rPr lang="en-US" dirty="0"/>
              <a:t>Treating a patient</a:t>
            </a:r>
          </a:p>
          <a:p>
            <a:pPr marL="460375" lvl="1" indent="-233363">
              <a:lnSpc>
                <a:spcPct val="100000"/>
              </a:lnSpc>
              <a:spcBef>
                <a:spcPts val="0"/>
              </a:spcBef>
              <a:spcAft>
                <a:spcPts val="0"/>
              </a:spcAft>
              <a:buFont typeface="+mj-lt"/>
              <a:buAutoNum type="alphaLcParenR"/>
            </a:pPr>
            <a:r>
              <a:rPr lang="en-US" dirty="0"/>
              <a:t>Obtaining payment for treatment</a:t>
            </a:r>
          </a:p>
          <a:p>
            <a:pPr marL="460375" lvl="1" indent="-233363">
              <a:lnSpc>
                <a:spcPct val="100000"/>
              </a:lnSpc>
              <a:spcBef>
                <a:spcPts val="0"/>
              </a:spcBef>
              <a:spcAft>
                <a:spcPts val="0"/>
              </a:spcAft>
              <a:buFont typeface="+mj-lt"/>
              <a:buAutoNum type="alphaLcParenR"/>
            </a:pPr>
            <a:r>
              <a:rPr lang="en-US" dirty="0"/>
              <a:t>Improving health care operations</a:t>
            </a:r>
          </a:p>
          <a:p>
            <a:pPr marL="460375" lvl="1" indent="-233363">
              <a:lnSpc>
                <a:spcPct val="100000"/>
              </a:lnSpc>
              <a:spcBef>
                <a:spcPts val="0"/>
              </a:spcBef>
              <a:spcAft>
                <a:spcPts val="0"/>
              </a:spcAft>
              <a:buFont typeface="+mj-lt"/>
              <a:buAutoNum type="alphaLcParenR"/>
            </a:pPr>
            <a:r>
              <a:rPr lang="en-US" dirty="0"/>
              <a:t>All of the above</a:t>
            </a:r>
          </a:p>
          <a:p>
            <a:pPr marL="227013" lvl="0" indent="-227013">
              <a:buFont typeface="+mj-lt"/>
              <a:buAutoNum type="arabicPeriod"/>
            </a:pPr>
            <a:r>
              <a:rPr lang="en-US" dirty="0"/>
              <a:t>What is PHI (protected health information)?</a:t>
            </a:r>
          </a:p>
          <a:p>
            <a:pPr marL="460375" lvl="1" indent="-233363">
              <a:lnSpc>
                <a:spcPct val="100000"/>
              </a:lnSpc>
              <a:spcBef>
                <a:spcPts val="0"/>
              </a:spcBef>
              <a:spcAft>
                <a:spcPts val="0"/>
              </a:spcAft>
              <a:buFont typeface="+mj-lt"/>
              <a:buAutoNum type="alphaLcParenR"/>
            </a:pPr>
            <a:r>
              <a:rPr lang="en-US" dirty="0"/>
              <a:t>Demographic: name, address, phone/fax, email, next of kin, date of birth, photographs</a:t>
            </a:r>
          </a:p>
          <a:p>
            <a:pPr marL="460375" lvl="1" indent="-233363">
              <a:lnSpc>
                <a:spcPct val="100000"/>
              </a:lnSpc>
              <a:spcBef>
                <a:spcPts val="0"/>
              </a:spcBef>
              <a:spcAft>
                <a:spcPts val="0"/>
              </a:spcAft>
              <a:buFont typeface="+mj-lt"/>
              <a:buAutoNum type="alphaLcParenR"/>
            </a:pPr>
            <a:r>
              <a:rPr lang="en-US" dirty="0"/>
              <a:t>Financial: employer, social security number, medical record number, insurance</a:t>
            </a:r>
          </a:p>
          <a:p>
            <a:pPr marL="460375" lvl="1" indent="-233363">
              <a:lnSpc>
                <a:spcPct val="100000"/>
              </a:lnSpc>
              <a:spcBef>
                <a:spcPts val="0"/>
              </a:spcBef>
              <a:spcAft>
                <a:spcPts val="0"/>
              </a:spcAft>
              <a:buFont typeface="+mj-lt"/>
              <a:buAutoNum type="alphaLcParenR"/>
            </a:pPr>
            <a:r>
              <a:rPr lang="en-US" dirty="0"/>
              <a:t>Clinical: patient chart, patient bill, reason for visit, test results, surgery performed, diagnosis</a:t>
            </a:r>
          </a:p>
          <a:p>
            <a:pPr marL="460375" lvl="1" indent="-233363">
              <a:lnSpc>
                <a:spcPct val="100000"/>
              </a:lnSpc>
              <a:spcBef>
                <a:spcPts val="0"/>
              </a:spcBef>
              <a:spcAft>
                <a:spcPts val="0"/>
              </a:spcAft>
              <a:buFont typeface="+mj-lt"/>
              <a:buAutoNum type="alphaLcParenR"/>
            </a:pPr>
            <a:r>
              <a:rPr lang="en-US" dirty="0"/>
              <a:t>All of the above</a:t>
            </a:r>
          </a:p>
          <a:p>
            <a:pPr marL="227013" lvl="0" indent="-227013">
              <a:buFont typeface="+mj-lt"/>
              <a:buAutoNum type="arabicPeriod"/>
            </a:pPr>
            <a:r>
              <a:rPr lang="en-US" dirty="0"/>
              <a:t>What is compliance? </a:t>
            </a:r>
          </a:p>
          <a:p>
            <a:pPr marL="460375" lvl="1" indent="-233363">
              <a:lnSpc>
                <a:spcPct val="100000"/>
              </a:lnSpc>
              <a:spcBef>
                <a:spcPts val="0"/>
              </a:spcBef>
              <a:spcAft>
                <a:spcPts val="0"/>
              </a:spcAft>
              <a:buFont typeface="+mj-lt"/>
              <a:buAutoNum type="alphaLcParenR"/>
            </a:pPr>
            <a:r>
              <a:rPr lang="en-US" dirty="0"/>
              <a:t>A system for doing the right thing</a:t>
            </a:r>
          </a:p>
          <a:p>
            <a:pPr marL="460375" lvl="1" indent="-233363">
              <a:lnSpc>
                <a:spcPct val="100000"/>
              </a:lnSpc>
              <a:spcBef>
                <a:spcPts val="0"/>
              </a:spcBef>
              <a:spcAft>
                <a:spcPts val="0"/>
              </a:spcAft>
              <a:buFont typeface="+mj-lt"/>
              <a:buAutoNum type="alphaLcParenR"/>
            </a:pPr>
            <a:r>
              <a:rPr lang="en-US" dirty="0"/>
              <a:t>A commitment to an ethical way of conducting business</a:t>
            </a:r>
          </a:p>
          <a:p>
            <a:pPr marL="460375" lvl="1" indent="-233363">
              <a:lnSpc>
                <a:spcPct val="100000"/>
              </a:lnSpc>
              <a:spcBef>
                <a:spcPts val="0"/>
              </a:spcBef>
              <a:spcAft>
                <a:spcPts val="0"/>
              </a:spcAft>
              <a:buFont typeface="+mj-lt"/>
              <a:buAutoNum type="alphaLcParenR"/>
            </a:pPr>
            <a:r>
              <a:rPr lang="en-US" dirty="0"/>
              <a:t>Both A and B</a:t>
            </a:r>
          </a:p>
          <a:p>
            <a:pPr marL="227013" indent="-227013">
              <a:buFont typeface="+mj-lt"/>
              <a:buAutoNum type="arabicPeriod"/>
            </a:pPr>
            <a:r>
              <a:rPr lang="en-US" sz="1300" dirty="0"/>
              <a:t>It’s okay to post on Facebook that your best friend is in the hospital.</a:t>
            </a:r>
          </a:p>
          <a:p>
            <a:pPr marL="227012" lvl="1" indent="0" algn="ctr">
              <a:lnSpc>
                <a:spcPct val="100000"/>
              </a:lnSpc>
              <a:spcBef>
                <a:spcPts val="0"/>
              </a:spcBef>
              <a:spcAft>
                <a:spcPts val="0"/>
              </a:spcAft>
              <a:buNone/>
            </a:pPr>
            <a:r>
              <a:rPr lang="en-US" dirty="0"/>
              <a:t>Circle True or False on answer sheet</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1715912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Volunteer Reminders</a:t>
            </a:r>
          </a:p>
        </p:txBody>
      </p:sp>
      <p:sp>
        <p:nvSpPr>
          <p:cNvPr id="3" name="Subtitle 2"/>
          <p:cNvSpPr>
            <a:spLocks noGrp="1"/>
          </p:cNvSpPr>
          <p:nvPr>
            <p:ph type="subTitle" idx="1"/>
          </p:nvPr>
        </p:nvSpPr>
        <p:spPr/>
        <p:txBody>
          <a:bodyPr>
            <a:noAutofit/>
          </a:bodyPr>
          <a:lstStyle/>
          <a:p>
            <a:r>
              <a:rPr lang="en-US" sz="2800" dirty="0">
                <a:latin typeface="+mj-lt"/>
              </a:rPr>
              <a:t>MODULE 10</a:t>
            </a:r>
          </a:p>
        </p:txBody>
      </p:sp>
    </p:spTree>
    <p:extLst>
      <p:ext uri="{BB962C8B-B14F-4D97-AF65-F5344CB8AC3E}">
        <p14:creationId xmlns:p14="http://schemas.microsoft.com/office/powerpoint/2010/main" val="41203690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Volunteers…</a:t>
            </a:r>
          </a:p>
        </p:txBody>
      </p:sp>
      <p:sp>
        <p:nvSpPr>
          <p:cNvPr id="3" name="Content Placeholder 2"/>
          <p:cNvSpPr>
            <a:spLocks noGrp="1"/>
          </p:cNvSpPr>
          <p:nvPr>
            <p:ph idx="1"/>
          </p:nvPr>
        </p:nvSpPr>
        <p:spPr/>
        <p:txBody>
          <a:bodyPr>
            <a:normAutofit/>
          </a:bodyPr>
          <a:lstStyle/>
          <a:p>
            <a:pPr algn="ctr">
              <a:lnSpc>
                <a:spcPct val="150000"/>
              </a:lnSpc>
            </a:pPr>
            <a:r>
              <a:rPr lang="en-US" sz="1600" dirty="0">
                <a:uFill>
                  <a:solidFill>
                    <a:srgbClr val="FF0000"/>
                  </a:solidFill>
                </a:uFill>
              </a:rPr>
              <a:t>Everyone’s role – volunteer, staff, administrative or medical – is to serve the needs of our patients and community. The following reminder slides are specific to your role as a volunteer in that service – and may be a brief review of the most important content viewed earlier. </a:t>
            </a:r>
          </a:p>
        </p:txBody>
      </p:sp>
    </p:spTree>
    <p:extLst>
      <p:ext uri="{BB962C8B-B14F-4D97-AF65-F5344CB8AC3E}">
        <p14:creationId xmlns:p14="http://schemas.microsoft.com/office/powerpoint/2010/main" val="17406111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idx="1"/>
          </p:nvPr>
        </p:nvSpPr>
        <p:spPr/>
        <p:txBody>
          <a:bodyPr>
            <a:normAutofit/>
          </a:bodyPr>
          <a:lstStyle/>
          <a:p>
            <a:r>
              <a:rPr lang="en-US" dirty="0">
                <a:uFill>
                  <a:solidFill>
                    <a:srgbClr val="FF0000"/>
                  </a:solidFill>
                </a:uFill>
              </a:rPr>
              <a:t>Volunteers are held to the same high standards of confidentiality as other members of the Randolph Health medical and administrative staff.</a:t>
            </a:r>
          </a:p>
          <a:p>
            <a:r>
              <a:rPr lang="en-US" b="1" i="1" dirty="0">
                <a:uFill>
                  <a:solidFill>
                    <a:srgbClr val="FF0000"/>
                  </a:solidFill>
                </a:uFill>
              </a:rPr>
              <a:t>We are all bound by a legal and ethical obligation to protect the privacy of patients.</a:t>
            </a:r>
          </a:p>
        </p:txBody>
      </p:sp>
    </p:spTree>
    <p:extLst>
      <p:ext uri="{BB962C8B-B14F-4D97-AF65-F5344CB8AC3E}">
        <p14:creationId xmlns:p14="http://schemas.microsoft.com/office/powerpoint/2010/main" val="3612917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Professionalism</a:t>
            </a:r>
          </a:p>
        </p:txBody>
      </p:sp>
      <p:sp>
        <p:nvSpPr>
          <p:cNvPr id="3" name="Content Placeholder 2"/>
          <p:cNvSpPr>
            <a:spLocks noGrp="1"/>
          </p:cNvSpPr>
          <p:nvPr>
            <p:ph idx="1"/>
          </p:nvPr>
        </p:nvSpPr>
        <p:spPr/>
        <p:txBody>
          <a:bodyPr>
            <a:normAutofit fontScale="92500" lnSpcReduction="10000"/>
          </a:bodyPr>
          <a:lstStyle/>
          <a:p>
            <a:r>
              <a:rPr lang="en-US" dirty="0">
                <a:uFill>
                  <a:solidFill>
                    <a:srgbClr val="FF0000"/>
                  </a:solidFill>
                </a:uFill>
              </a:rPr>
              <a:t>Volunteers should be professional. Everyone – from staff and patients to visitors and vendors – are treated with respect and dignity.</a:t>
            </a:r>
          </a:p>
          <a:p>
            <a:r>
              <a:rPr lang="en-US" dirty="0">
                <a:uFill>
                  <a:solidFill>
                    <a:srgbClr val="FF0000"/>
                  </a:solidFill>
                </a:uFill>
              </a:rPr>
              <a:t>Be aware of your body language and expressions.</a:t>
            </a:r>
          </a:p>
          <a:p>
            <a:r>
              <a:rPr lang="en-US" dirty="0">
                <a:uFill>
                  <a:solidFill>
                    <a:srgbClr val="FF0000"/>
                  </a:solidFill>
                </a:uFill>
              </a:rPr>
              <a:t>Do not use off-color humor or jokes others could construe as offensive.</a:t>
            </a:r>
          </a:p>
          <a:p>
            <a:r>
              <a:rPr lang="en-US" b="1" i="1" dirty="0">
                <a:uFill>
                  <a:solidFill>
                    <a:srgbClr val="FF0000"/>
                  </a:solidFill>
                </a:uFill>
              </a:rPr>
              <a:t>Leave your biases and political or cultural philosophies at home. </a:t>
            </a:r>
          </a:p>
          <a:p>
            <a:r>
              <a:rPr lang="en-US" dirty="0">
                <a:uFill>
                  <a:solidFill>
                    <a:srgbClr val="FF0000"/>
                  </a:solidFill>
                </a:uFill>
              </a:rPr>
              <a:t>If you have a complaint or suggestion, bring it to Jill Cofer, Director of Volunteer Services at the offices on M level. You can also email jill.cofer@amhealthsystems.com or call 336.629.8886. </a:t>
            </a:r>
          </a:p>
          <a:p>
            <a:r>
              <a:rPr lang="en-US" b="1" i="1" dirty="0">
                <a:uFill>
                  <a:solidFill>
                    <a:srgbClr val="FF0000"/>
                  </a:solidFill>
                </a:uFill>
              </a:rPr>
              <a:t>“Appropriate dress” means no jeans or shorts and closed-toe shoes for safety.</a:t>
            </a:r>
          </a:p>
          <a:p>
            <a:r>
              <a:rPr lang="en-US" dirty="0"/>
              <a:t>Volunteers should wear their Randolph Health lanyard with name badge whenever “on duty”. And volunteers should not wear colognes, after shave or fragranced lotions.</a:t>
            </a:r>
          </a:p>
        </p:txBody>
      </p:sp>
    </p:spTree>
    <p:extLst>
      <p:ext uri="{BB962C8B-B14F-4D97-AF65-F5344CB8AC3E}">
        <p14:creationId xmlns:p14="http://schemas.microsoft.com/office/powerpoint/2010/main" val="5672031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&amp; Assignments</a:t>
            </a:r>
          </a:p>
        </p:txBody>
      </p:sp>
      <p:sp>
        <p:nvSpPr>
          <p:cNvPr id="3" name="Content Placeholder 2"/>
          <p:cNvSpPr>
            <a:spLocks noGrp="1"/>
          </p:cNvSpPr>
          <p:nvPr>
            <p:ph idx="1"/>
          </p:nvPr>
        </p:nvSpPr>
        <p:spPr/>
        <p:txBody>
          <a:bodyPr>
            <a:normAutofit/>
          </a:bodyPr>
          <a:lstStyle/>
          <a:p>
            <a:r>
              <a:rPr lang="en-US" dirty="0">
                <a:uFill>
                  <a:solidFill>
                    <a:srgbClr val="FF0000"/>
                  </a:solidFill>
                </a:uFill>
              </a:rPr>
              <a:t>Randolph Health volunteers are a vital part of the day-to-day operation of the hospital. Your “work” commitment is as important as any paid employee’s.</a:t>
            </a:r>
          </a:p>
          <a:p>
            <a:r>
              <a:rPr lang="en-US" dirty="0">
                <a:uFill>
                  <a:solidFill>
                    <a:srgbClr val="FF0000"/>
                  </a:solidFill>
                </a:uFill>
              </a:rPr>
              <a:t>Schedules, shifts, and assignments will continue to evolve as the needs of the hospital units and departments change, and as more activity is allowed.</a:t>
            </a:r>
          </a:p>
          <a:p>
            <a:r>
              <a:rPr lang="en-US" dirty="0">
                <a:uFill>
                  <a:solidFill>
                    <a:srgbClr val="FF0000"/>
                  </a:solidFill>
                </a:uFill>
              </a:rPr>
              <a:t>If you need a break or a change of assignment, please let us know. We’ll make every effort to find a better match. Needs are changing quickly and new areas identified each week.</a:t>
            </a:r>
          </a:p>
        </p:txBody>
      </p:sp>
    </p:spTree>
    <p:extLst>
      <p:ext uri="{BB962C8B-B14F-4D97-AF65-F5344CB8AC3E}">
        <p14:creationId xmlns:p14="http://schemas.microsoft.com/office/powerpoint/2010/main" val="19961572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Visitors &amp; Security</a:t>
            </a:r>
          </a:p>
        </p:txBody>
      </p:sp>
      <p:sp>
        <p:nvSpPr>
          <p:cNvPr id="3" name="Content Placeholder 2"/>
          <p:cNvSpPr>
            <a:spLocks noGrp="1"/>
          </p:cNvSpPr>
          <p:nvPr>
            <p:ph idx="1"/>
          </p:nvPr>
        </p:nvSpPr>
        <p:spPr/>
        <p:txBody>
          <a:bodyPr>
            <a:normAutofit fontScale="70000" lnSpcReduction="20000"/>
          </a:bodyPr>
          <a:lstStyle/>
          <a:p>
            <a:pPr marL="0" indent="0">
              <a:lnSpc>
                <a:spcPct val="120000"/>
              </a:lnSpc>
              <a:spcBef>
                <a:spcPts val="0"/>
              </a:spcBef>
              <a:spcAft>
                <a:spcPts val="0"/>
              </a:spcAft>
              <a:buNone/>
            </a:pPr>
            <a:r>
              <a:rPr lang="en-US" sz="1700" dirty="0"/>
              <a:t>If a visitor asks to speak to a staff person, ask if they have an appointment:</a:t>
            </a:r>
          </a:p>
          <a:p>
            <a:pPr marL="256045" lvl="1" indent="-121926">
              <a:lnSpc>
                <a:spcPct val="110000"/>
              </a:lnSpc>
              <a:buFont typeface="Calibri" pitchFamily="34" charset="0"/>
              <a:buChar char="◦"/>
            </a:pPr>
            <a:r>
              <a:rPr lang="en-US" sz="1600" dirty="0"/>
              <a:t>If the visitor answers “yes”, ask for the name of staff person and time of appointment. Call the staff person and ask whether they will come to your location or want you to escort the patient to their location. </a:t>
            </a:r>
            <a:r>
              <a:rPr lang="en-US" sz="1600" dirty="0">
                <a:solidFill>
                  <a:srgbClr val="FF0000"/>
                </a:solidFill>
              </a:rPr>
              <a:t>Vendors MUST check-in at kiosk.</a:t>
            </a:r>
          </a:p>
          <a:p>
            <a:pPr marL="0" indent="0">
              <a:lnSpc>
                <a:spcPct val="120000"/>
              </a:lnSpc>
              <a:spcBef>
                <a:spcPts val="0"/>
              </a:spcBef>
              <a:spcAft>
                <a:spcPts val="0"/>
              </a:spcAft>
              <a:buNone/>
            </a:pPr>
            <a:r>
              <a:rPr lang="en-US" sz="1700" dirty="0"/>
              <a:t>If the visitor answers “no” or doesn’t have a staff person’s name:</a:t>
            </a:r>
          </a:p>
          <a:p>
            <a:pPr marL="256045" lvl="1" indent="-121926">
              <a:lnSpc>
                <a:spcPct val="110000"/>
              </a:lnSpc>
              <a:buFont typeface="Calibri" pitchFamily="34" charset="0"/>
              <a:buChar char="◦"/>
            </a:pPr>
            <a:r>
              <a:rPr lang="en-US" sz="1500" dirty="0"/>
              <a:t>Ask for the reason </a:t>
            </a:r>
            <a:r>
              <a:rPr lang="en-US" sz="1500"/>
              <a:t>of visit</a:t>
            </a:r>
            <a:r>
              <a:rPr lang="en-US" sz="1500" dirty="0"/>
              <a:t>.</a:t>
            </a:r>
          </a:p>
          <a:p>
            <a:pPr marL="256045" lvl="1" indent="-121926">
              <a:lnSpc>
                <a:spcPct val="110000"/>
              </a:lnSpc>
              <a:buFont typeface="Calibri" pitchFamily="34" charset="0"/>
              <a:buChar char="◦"/>
            </a:pPr>
            <a:r>
              <a:rPr lang="en-US" sz="1500" dirty="0"/>
              <a:t>If a vendor, offer to take their materials to forward to the person they had requested.</a:t>
            </a:r>
          </a:p>
          <a:p>
            <a:pPr marL="256045" lvl="1" indent="-121926">
              <a:lnSpc>
                <a:spcPct val="110000"/>
              </a:lnSpc>
              <a:buFont typeface="Calibri" pitchFamily="34" charset="0"/>
              <a:buChar char="◦"/>
            </a:pPr>
            <a:r>
              <a:rPr lang="en-US" sz="1500" dirty="0"/>
              <a:t>If a visitor, escort to the waiting area in front of SPU and inform them you will send someone shortly.</a:t>
            </a:r>
          </a:p>
          <a:p>
            <a:pPr marL="256045" lvl="1" indent="-121926">
              <a:lnSpc>
                <a:spcPct val="110000"/>
              </a:lnSpc>
              <a:buFont typeface="Calibri" pitchFamily="34" charset="0"/>
              <a:buChar char="◦"/>
            </a:pPr>
            <a:r>
              <a:rPr lang="en-US" sz="1500" dirty="0"/>
              <a:t>Inform Beth Pierce at the SPU desk and ask her to call x8882. </a:t>
            </a:r>
          </a:p>
          <a:p>
            <a:pPr marL="256045" lvl="1" indent="-121926">
              <a:lnSpc>
                <a:spcPct val="110000"/>
              </a:lnSpc>
              <a:buFont typeface="Calibri" pitchFamily="34" charset="0"/>
              <a:buChar char="◦"/>
            </a:pPr>
            <a:r>
              <a:rPr lang="en-US" sz="1500" dirty="0"/>
              <a:t>If necessary, go to the Quality Management offices and let someone know the situation, including the visitor/patient’s name and the nature of the visit. Return to the SPU desk.</a:t>
            </a:r>
          </a:p>
          <a:p>
            <a:pPr marL="256045" lvl="1" indent="-121926">
              <a:lnSpc>
                <a:spcPct val="110000"/>
              </a:lnSpc>
              <a:buFont typeface="Calibri" pitchFamily="34" charset="0"/>
              <a:buChar char="◦"/>
            </a:pPr>
            <a:r>
              <a:rPr lang="en-US" sz="1500" dirty="0"/>
              <a:t>Beth will continue to notify Quality or call Security as necessary.</a:t>
            </a:r>
          </a:p>
        </p:txBody>
      </p:sp>
    </p:spTree>
    <p:extLst>
      <p:ext uri="{BB962C8B-B14F-4D97-AF65-F5344CB8AC3E}">
        <p14:creationId xmlns:p14="http://schemas.microsoft.com/office/powerpoint/2010/main" val="36800436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Absences</a:t>
            </a:r>
          </a:p>
        </p:txBody>
      </p:sp>
      <p:sp>
        <p:nvSpPr>
          <p:cNvPr id="3" name="Content Placeholder 2"/>
          <p:cNvSpPr>
            <a:spLocks noGrp="1"/>
          </p:cNvSpPr>
          <p:nvPr>
            <p:ph idx="1"/>
          </p:nvPr>
        </p:nvSpPr>
        <p:spPr/>
        <p:txBody>
          <a:bodyPr>
            <a:normAutofit fontScale="92500" lnSpcReduction="10000"/>
          </a:bodyPr>
          <a:lstStyle/>
          <a:p>
            <a:r>
              <a:rPr lang="en-US" dirty="0">
                <a:uFill>
                  <a:solidFill>
                    <a:srgbClr val="FF0000"/>
                  </a:solidFill>
                </a:uFill>
              </a:rPr>
              <a:t>That being said, if you are unable to come in for your shift, </a:t>
            </a:r>
            <a:r>
              <a:rPr lang="en-US" b="1" i="1" u="dbl" dirty="0">
                <a:solidFill>
                  <a:schemeClr val="accent1">
                    <a:lumMod val="75000"/>
                  </a:schemeClr>
                </a:solidFill>
                <a:uFill>
                  <a:solidFill>
                    <a:schemeClr val="accent1">
                      <a:lumMod val="60000"/>
                      <a:lumOff val="40000"/>
                    </a:schemeClr>
                  </a:solidFill>
                </a:uFill>
              </a:rPr>
              <a:t>you should make every effort to find a substitute</a:t>
            </a:r>
            <a:r>
              <a:rPr lang="en-US" dirty="0">
                <a:solidFill>
                  <a:schemeClr val="accent1">
                    <a:lumMod val="75000"/>
                  </a:schemeClr>
                </a:solidFill>
                <a:uFill>
                  <a:solidFill>
                    <a:srgbClr val="FF0000"/>
                  </a:solidFill>
                </a:uFill>
              </a:rPr>
              <a:t>.</a:t>
            </a:r>
            <a:r>
              <a:rPr lang="en-US" dirty="0">
                <a:uFill>
                  <a:solidFill>
                    <a:srgbClr val="FF0000"/>
                  </a:solidFill>
                </a:uFill>
              </a:rPr>
              <a:t> If you need a list of fellow volunteers to call, let us know. </a:t>
            </a:r>
          </a:p>
          <a:p>
            <a:r>
              <a:rPr lang="en-US" dirty="0">
                <a:uFill>
                  <a:solidFill>
                    <a:srgbClr val="FF0000"/>
                  </a:solidFill>
                </a:uFill>
              </a:rPr>
              <a:t>True emergencies happen - otherwise, plan ahead. If you have an appointment scheduled in a few weeks, work on a substitute now. Make arrangements with the other volunteers in your area. </a:t>
            </a:r>
          </a:p>
          <a:p>
            <a:r>
              <a:rPr lang="en-US" dirty="0">
                <a:uFill>
                  <a:solidFill>
                    <a:srgbClr val="FF0000"/>
                  </a:solidFill>
                </a:uFill>
              </a:rPr>
              <a:t>If unable to find a substitute, call 336.629.8889 or 336.629.8886 as soon as possible. If </a:t>
            </a:r>
            <a:r>
              <a:rPr lang="en-US">
                <a:uFill>
                  <a:solidFill>
                    <a:srgbClr val="FF0000"/>
                  </a:solidFill>
                </a:uFill>
              </a:rPr>
              <a:t>no answer, </a:t>
            </a:r>
            <a:r>
              <a:rPr lang="en-US" dirty="0">
                <a:uFill>
                  <a:solidFill>
                    <a:srgbClr val="FF0000"/>
                  </a:solidFill>
                </a:uFill>
              </a:rPr>
              <a:t>leave a voice mail message.</a:t>
            </a:r>
          </a:p>
          <a:p>
            <a:r>
              <a:rPr lang="en-US" dirty="0">
                <a:uFill>
                  <a:solidFill>
                    <a:srgbClr val="FF0000"/>
                  </a:solidFill>
                </a:uFill>
              </a:rPr>
              <a:t>The first time you don’t show and don’t notify, we’ll call in hopes it was a simple mix-up. Subsequent absences may result in a temporary substitute being brought in, a permanent change to your schedule, or you being asked to resign your assignment. </a:t>
            </a:r>
          </a:p>
          <a:p>
            <a:r>
              <a:rPr lang="en-US" dirty="0">
                <a:uFill>
                  <a:solidFill>
                    <a:srgbClr val="FF0000"/>
                  </a:solidFill>
                </a:uFill>
              </a:rPr>
              <a:t>Regardless of your “assignment” – whether in support of a medical unit or in an ancillary area – you being here matters!</a:t>
            </a:r>
          </a:p>
        </p:txBody>
      </p:sp>
    </p:spTree>
    <p:extLst>
      <p:ext uri="{BB962C8B-B14F-4D97-AF65-F5344CB8AC3E}">
        <p14:creationId xmlns:p14="http://schemas.microsoft.com/office/powerpoint/2010/main" val="34011253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227013" indent="-227013">
              <a:lnSpc>
                <a:spcPct val="100000"/>
              </a:lnSpc>
              <a:buFont typeface="+mj-lt"/>
              <a:buAutoNum type="arabicPeriod"/>
            </a:pPr>
            <a:r>
              <a:rPr lang="en-US" dirty="0"/>
              <a:t>Blue jeans and sandals are appropriate work attire.</a:t>
            </a:r>
          </a:p>
          <a:p>
            <a:pPr marL="227012" lvl="1" indent="0" algn="ctr">
              <a:lnSpc>
                <a:spcPct val="100000"/>
              </a:lnSpc>
              <a:spcBef>
                <a:spcPts val="0"/>
              </a:spcBef>
              <a:spcAft>
                <a:spcPts val="0"/>
              </a:spcAft>
              <a:buNone/>
            </a:pPr>
            <a:r>
              <a:rPr lang="en-US" dirty="0"/>
              <a:t>Circle True or False on answer sheet</a:t>
            </a:r>
          </a:p>
          <a:p>
            <a:pPr marL="227013" indent="-227013">
              <a:lnSpc>
                <a:spcPct val="100000"/>
              </a:lnSpc>
              <a:buFont typeface="+mj-lt"/>
              <a:buAutoNum type="arabicPeriod"/>
            </a:pPr>
            <a:r>
              <a:rPr lang="en-US" dirty="0"/>
              <a:t>If a visitor has an appointment, it’s okay to escort them without calling the staff person to confirm.</a:t>
            </a:r>
          </a:p>
          <a:p>
            <a:pPr marL="227012" lvl="1" indent="0" algn="ctr">
              <a:lnSpc>
                <a:spcPct val="100000"/>
              </a:lnSpc>
              <a:spcBef>
                <a:spcPts val="0"/>
              </a:spcBef>
              <a:spcAft>
                <a:spcPts val="0"/>
              </a:spcAft>
              <a:buNone/>
            </a:pPr>
            <a:r>
              <a:rPr lang="en-US" dirty="0"/>
              <a:t>Circle True or False on answer sheet</a:t>
            </a:r>
          </a:p>
          <a:p>
            <a:pPr marL="227013" indent="-227013">
              <a:lnSpc>
                <a:spcPct val="100000"/>
              </a:lnSpc>
              <a:buFont typeface="+mj-lt"/>
              <a:buAutoNum type="arabicPeriod"/>
            </a:pPr>
            <a:r>
              <a:rPr lang="en-US" dirty="0"/>
              <a:t>Biases and personal philosophies should be left at home.</a:t>
            </a:r>
          </a:p>
          <a:p>
            <a:pPr marL="227012" lvl="1" indent="0" algn="ctr">
              <a:lnSpc>
                <a:spcPct val="100000"/>
              </a:lnSpc>
              <a:spcBef>
                <a:spcPts val="0"/>
              </a:spcBef>
              <a:spcAft>
                <a:spcPts val="0"/>
              </a:spcAft>
              <a:buNone/>
            </a:pPr>
            <a:r>
              <a:rPr lang="en-US" dirty="0"/>
              <a:t>Circle True or False on answer sheet</a:t>
            </a:r>
          </a:p>
          <a:p>
            <a:pPr marL="227013" indent="-227013">
              <a:lnSpc>
                <a:spcPct val="100000"/>
              </a:lnSpc>
              <a:buFont typeface="+mj-lt"/>
              <a:buAutoNum type="arabicPeriod"/>
            </a:pPr>
            <a:r>
              <a:rPr lang="en-US" dirty="0"/>
              <a:t>Volunteers should make every effort to procure a substitute if unable to work their scheduled shift.</a:t>
            </a:r>
          </a:p>
          <a:p>
            <a:pPr marL="227012" lvl="1" indent="0" algn="ctr">
              <a:lnSpc>
                <a:spcPct val="100000"/>
              </a:lnSpc>
              <a:spcBef>
                <a:spcPts val="0"/>
              </a:spcBef>
              <a:spcAft>
                <a:spcPts val="0"/>
              </a:spcAft>
              <a:buNone/>
            </a:pPr>
            <a:r>
              <a:rPr lang="en-US" dirty="0"/>
              <a:t>Circle True or False on answer sheet</a:t>
            </a:r>
          </a:p>
        </p:txBody>
      </p:sp>
      <p:sp>
        <p:nvSpPr>
          <p:cNvPr id="5" name="Title 1"/>
          <p:cNvSpPr>
            <a:spLocks noGrp="1"/>
          </p:cNvSpPr>
          <p:nvPr>
            <p:ph type="title"/>
          </p:nvPr>
        </p:nvSpPr>
        <p:spPr>
          <a:xfrm>
            <a:off x="240030" y="396239"/>
            <a:ext cx="1680210" cy="1524000"/>
          </a:xfrm>
        </p:spPr>
        <p:txBody>
          <a:bodyPr/>
          <a:lstStyle/>
          <a:p>
            <a:r>
              <a:rPr lang="en-US" dirty="0"/>
              <a:t>Module 10 Questions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5" y="1828800"/>
            <a:ext cx="2030519" cy="2651761"/>
          </a:xfrm>
          <a:prstGeom prst="rect">
            <a:avLst/>
          </a:prstGeom>
        </p:spPr>
      </p:pic>
    </p:spTree>
    <p:extLst>
      <p:ext uri="{BB962C8B-B14F-4D97-AF65-F5344CB8AC3E}">
        <p14:creationId xmlns:p14="http://schemas.microsoft.com/office/powerpoint/2010/main" val="29763283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0"/>
            <a:ext cx="5867400" cy="883920"/>
          </a:xfrm>
        </p:spPr>
        <p:txBody>
          <a:bodyPr/>
          <a:lstStyle/>
          <a:p>
            <a:r>
              <a:rPr lang="en-US" sz="2800" dirty="0">
                <a:effectLst>
                  <a:outerShdw blurRad="38100" dist="38100" dir="2700000" algn="tl">
                    <a:srgbClr val="000000">
                      <a:alpha val="43137"/>
                    </a:srgbClr>
                  </a:outerShdw>
                </a:effectLst>
              </a:rPr>
              <a:t>It can’t be said enough… Thank you for your time…your talent…and your caring!</a:t>
            </a:r>
          </a:p>
        </p:txBody>
      </p:sp>
      <p:pic>
        <p:nvPicPr>
          <p:cNvPr id="1030" name="Picture 6" descr="Different ways to say &quot;thank you&quot; in Norwegian - Norwegian Academ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838200"/>
            <a:ext cx="560832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01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 Safety</a:t>
            </a:r>
          </a:p>
        </p:txBody>
      </p:sp>
      <p:sp>
        <p:nvSpPr>
          <p:cNvPr id="3" name="Subtitle 2"/>
          <p:cNvSpPr>
            <a:spLocks noGrp="1"/>
          </p:cNvSpPr>
          <p:nvPr>
            <p:ph type="subTitle" idx="1"/>
          </p:nvPr>
        </p:nvSpPr>
        <p:spPr/>
        <p:txBody>
          <a:bodyPr>
            <a:noAutofit/>
          </a:bodyPr>
          <a:lstStyle/>
          <a:p>
            <a:r>
              <a:rPr lang="en-US" sz="2800" dirty="0">
                <a:latin typeface="+mj-lt"/>
              </a:rPr>
              <a:t>Module 2</a:t>
            </a:r>
          </a:p>
        </p:txBody>
      </p:sp>
    </p:spTree>
    <p:extLst>
      <p:ext uri="{BB962C8B-B14F-4D97-AF65-F5344CB8AC3E}">
        <p14:creationId xmlns:p14="http://schemas.microsoft.com/office/powerpoint/2010/main" val="201829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Safety</a:t>
            </a:r>
          </a:p>
        </p:txBody>
      </p:sp>
      <p:sp>
        <p:nvSpPr>
          <p:cNvPr id="3" name="Content Placeholder 2"/>
          <p:cNvSpPr>
            <a:spLocks noGrp="1"/>
          </p:cNvSpPr>
          <p:nvPr>
            <p:ph idx="1"/>
          </p:nvPr>
        </p:nvSpPr>
        <p:spPr/>
        <p:txBody>
          <a:bodyPr>
            <a:normAutofit lnSpcReduction="10000"/>
          </a:bodyPr>
          <a:lstStyle/>
          <a:p>
            <a:r>
              <a:rPr lang="en-US" dirty="0"/>
              <a:t>Back pain is due to the way we eat, sleep, sit, walk, lift and play sports. It’s can also be due to poor posture, driving or riding, trauma, lack of exercise and poor nutrition.</a:t>
            </a:r>
          </a:p>
          <a:p>
            <a:r>
              <a:rPr lang="en-US" dirty="0"/>
              <a:t>Keep your back healthy by using the right moves:</a:t>
            </a:r>
          </a:p>
          <a:p>
            <a:pPr lvl="1"/>
            <a:r>
              <a:rPr lang="en-US" dirty="0"/>
              <a:t>Bending: Correct posture, change positions frequently, bend down on one knee if necessary and </a:t>
            </a:r>
            <a:r>
              <a:rPr lang="en-US" b="1" i="1" dirty="0"/>
              <a:t>keep the load close to your body</a:t>
            </a:r>
            <a:r>
              <a:rPr lang="en-US" i="1" dirty="0"/>
              <a:t>.</a:t>
            </a:r>
          </a:p>
          <a:p>
            <a:pPr lvl="1"/>
            <a:r>
              <a:rPr lang="en-US" dirty="0"/>
              <a:t>Lifting: Firm footing, feet shoulder width apart, use your hips and legs (not your back), load close to body, tighten stomach muscles, knees bent, back in neutral position and chest forward.</a:t>
            </a:r>
          </a:p>
          <a:p>
            <a:pPr lvl="1"/>
            <a:r>
              <a:rPr lang="en-US" dirty="0"/>
              <a:t>Pushing: Use both arms, elbows bent, tighten stomach muscles, stay close to load, and keep a straight back.</a:t>
            </a:r>
          </a:p>
          <a:p>
            <a:r>
              <a:rPr lang="en-US" dirty="0"/>
              <a:t>Improve your back health safety by knowing your limits, getting help when needed and exercising regularly. </a:t>
            </a:r>
          </a:p>
        </p:txBody>
      </p:sp>
    </p:spTree>
    <p:extLst>
      <p:ext uri="{BB962C8B-B14F-4D97-AF65-F5344CB8AC3E}">
        <p14:creationId xmlns:p14="http://schemas.microsoft.com/office/powerpoint/2010/main" val="34351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Electricity &amp; Fall Safety</a:t>
            </a:r>
          </a:p>
        </p:txBody>
      </p:sp>
      <p:sp>
        <p:nvSpPr>
          <p:cNvPr id="3" name="Content Placeholder 2"/>
          <p:cNvSpPr>
            <a:spLocks noGrp="1"/>
          </p:cNvSpPr>
          <p:nvPr>
            <p:ph idx="1"/>
          </p:nvPr>
        </p:nvSpPr>
        <p:spPr/>
        <p:txBody>
          <a:bodyPr>
            <a:normAutofit/>
          </a:bodyPr>
          <a:lstStyle/>
          <a:p>
            <a:r>
              <a:rPr lang="en-US" dirty="0"/>
              <a:t>The 5 primary hazards of electricity are: shocks, burns, arc-blast, explosions and fires.</a:t>
            </a:r>
          </a:p>
          <a:p>
            <a:r>
              <a:rPr lang="en-US" dirty="0"/>
              <a:t>Frayed cords, unsafe use of equipment and unsafe work practices are all causes of electrical accidents.</a:t>
            </a:r>
          </a:p>
          <a:p>
            <a:r>
              <a:rPr lang="en-US" b="1" i="1" dirty="0"/>
              <a:t>All electrical apparatus must be approved by Maintenance (x8801) before use. </a:t>
            </a:r>
          </a:p>
          <a:p>
            <a:r>
              <a:rPr lang="en-US" dirty="0"/>
              <a:t>Fall hazards can include wet floors, frayed carpets, cords, clutter, rushing and improper shoes. </a:t>
            </a:r>
          </a:p>
        </p:txBody>
      </p:sp>
    </p:spTree>
    <p:extLst>
      <p:ext uri="{BB962C8B-B14F-4D97-AF65-F5344CB8AC3E}">
        <p14:creationId xmlns:p14="http://schemas.microsoft.com/office/powerpoint/2010/main" val="3010013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Hazardous Material Safety</a:t>
            </a:r>
          </a:p>
        </p:txBody>
      </p:sp>
      <p:sp>
        <p:nvSpPr>
          <p:cNvPr id="3" name="Content Placeholder 2"/>
          <p:cNvSpPr>
            <a:spLocks noGrp="1"/>
          </p:cNvSpPr>
          <p:nvPr>
            <p:ph idx="1"/>
          </p:nvPr>
        </p:nvSpPr>
        <p:spPr/>
        <p:txBody>
          <a:bodyPr>
            <a:normAutofit/>
          </a:bodyPr>
          <a:lstStyle/>
          <a:p>
            <a:r>
              <a:rPr lang="en-US" dirty="0"/>
              <a:t>The Hazardous Chemical Information Act – a.k.a. the “Right to Know” law – requires work places to tell employees and volunteers about the effects of exposure to hazardous chemicals.</a:t>
            </a:r>
          </a:p>
          <a:p>
            <a:r>
              <a:rPr lang="en-US" dirty="0"/>
              <a:t>If you encounter a chemical spill, call the house supervisor and maintenance immediately. They can determine if clean-up can be done in-house or if Asheboro Fire Department help is needed.</a:t>
            </a:r>
          </a:p>
        </p:txBody>
      </p:sp>
    </p:spTree>
    <p:extLst>
      <p:ext uri="{BB962C8B-B14F-4D97-AF65-F5344CB8AC3E}">
        <p14:creationId xmlns:p14="http://schemas.microsoft.com/office/powerpoint/2010/main" val="357614506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2_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4.xml><?xml version="1.0" encoding="utf-8"?>
<a:theme xmlns:a="http://schemas.openxmlformats.org/drawingml/2006/main" name="3_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5.xml><?xml version="1.0" encoding="utf-8"?>
<a:theme xmlns:a="http://schemas.openxmlformats.org/drawingml/2006/main" name="4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7.xml><?xml version="1.0" encoding="utf-8"?>
<a:theme xmlns:a="http://schemas.openxmlformats.org/drawingml/2006/main" name="7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8.xml><?xml version="1.0" encoding="utf-8"?>
<a:theme xmlns:a="http://schemas.openxmlformats.org/drawingml/2006/main" name="8_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9.xml><?xml version="1.0" encoding="utf-8"?>
<a:theme xmlns:a="http://schemas.openxmlformats.org/drawingml/2006/main" name="5_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4820</TotalTime>
  <Words>4077</Words>
  <Application>Microsoft Office PowerPoint</Application>
  <PresentationFormat>Custom</PresentationFormat>
  <Paragraphs>373</Paragraphs>
  <Slides>59</Slides>
  <Notes>7</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59</vt:i4>
      </vt:variant>
    </vt:vector>
  </HeadingPairs>
  <TitlesOfParts>
    <vt:vector size="71" baseType="lpstr">
      <vt:lpstr>Calibri</vt:lpstr>
      <vt:lpstr>Calibri Light</vt:lpstr>
      <vt:lpstr>Wingdings</vt:lpstr>
      <vt:lpstr>Retrospect</vt:lpstr>
      <vt:lpstr>1_Retrospect</vt:lpstr>
      <vt:lpstr>2_Retrospect</vt:lpstr>
      <vt:lpstr>3_Retrospect</vt:lpstr>
      <vt:lpstr>4_Retrospect</vt:lpstr>
      <vt:lpstr>6_Retrospect</vt:lpstr>
      <vt:lpstr>7_Retrospect</vt:lpstr>
      <vt:lpstr>8_Retrospect</vt:lpstr>
      <vt:lpstr>5_Retrospect</vt:lpstr>
      <vt:lpstr>General Information</vt:lpstr>
      <vt:lpstr>Mission, Vision &amp; Values</vt:lpstr>
      <vt:lpstr>Evidence-Based Practice</vt:lpstr>
      <vt:lpstr>Patient Harm Reporting</vt:lpstr>
      <vt:lpstr>Module 1 Questions</vt:lpstr>
      <vt:lpstr>General Safety</vt:lpstr>
      <vt:lpstr>Back Safety</vt:lpstr>
      <vt:lpstr>Electricity &amp; Fall Safety</vt:lpstr>
      <vt:lpstr>Hazardous Material Safety</vt:lpstr>
      <vt:lpstr>Radiation &amp; MRI Safety</vt:lpstr>
      <vt:lpstr>Personal Safety</vt:lpstr>
      <vt:lpstr>Crisis Behavior</vt:lpstr>
      <vt:lpstr>Reporting Job Injuries</vt:lpstr>
      <vt:lpstr>In-Person Emergencies*</vt:lpstr>
      <vt:lpstr>Module 2 Questions</vt:lpstr>
      <vt:lpstr>Patient Safety</vt:lpstr>
      <vt:lpstr>National Patient Safety Goals</vt:lpstr>
      <vt:lpstr>Preventing Patient Falls</vt:lpstr>
      <vt:lpstr>Patient Abuse</vt:lpstr>
      <vt:lpstr>Identifying Signs of Abuse</vt:lpstr>
      <vt:lpstr>Module 3 Questions</vt:lpstr>
      <vt:lpstr>Fire Safety</vt:lpstr>
      <vt:lpstr>If you detect fire…</vt:lpstr>
      <vt:lpstr>If you hear a fire alarm…</vt:lpstr>
      <vt:lpstr>Module 4 Questions</vt:lpstr>
      <vt:lpstr>Patient Rights</vt:lpstr>
      <vt:lpstr>EMTALA</vt:lpstr>
      <vt:lpstr>Advance Directives (pt. 1)</vt:lpstr>
      <vt:lpstr>Advance Directives (pt. 2)</vt:lpstr>
      <vt:lpstr>Module 5 Questions</vt:lpstr>
      <vt:lpstr>Cultural Diversity</vt:lpstr>
      <vt:lpstr>Cultural Diversity Values</vt:lpstr>
      <vt:lpstr>Communication Differences</vt:lpstr>
      <vt:lpstr>Module 6 Questions</vt:lpstr>
      <vt:lpstr>Sexual Harassment</vt:lpstr>
      <vt:lpstr>What is sexual harassment?</vt:lpstr>
      <vt:lpstr>Volunteer Responsibility</vt:lpstr>
      <vt:lpstr>Module 7 Questions</vt:lpstr>
      <vt:lpstr>Infection Prevention</vt:lpstr>
      <vt:lpstr>Breaking the Chain</vt:lpstr>
      <vt:lpstr>Patient Precautions</vt:lpstr>
      <vt:lpstr>Hand Hygiene (Washing)</vt:lpstr>
      <vt:lpstr>Hand Hygiene (Sanitizer)</vt:lpstr>
      <vt:lpstr>Module 8 Questions</vt:lpstr>
      <vt:lpstr>HIPAA and Corporate Compliance</vt:lpstr>
      <vt:lpstr>What is HIPAA?</vt:lpstr>
      <vt:lpstr>What is Corporate Compliance?</vt:lpstr>
      <vt:lpstr>Compliance &amp; Reporting</vt:lpstr>
      <vt:lpstr>Conflicts and Ethics</vt:lpstr>
      <vt:lpstr>Module 9 Questions</vt:lpstr>
      <vt:lpstr>Volunteer Reminders</vt:lpstr>
      <vt:lpstr>For Volunteers…</vt:lpstr>
      <vt:lpstr>Confidentiality</vt:lpstr>
      <vt:lpstr>Professionalism</vt:lpstr>
      <vt:lpstr>Attendance &amp; Assignments</vt:lpstr>
      <vt:lpstr>Visitors &amp; Security</vt:lpstr>
      <vt:lpstr>Absences</vt:lpstr>
      <vt:lpstr>Module 10 Questions</vt:lpstr>
      <vt:lpstr>It can’t be said enough… Thank you for your time…your talent…and your caring!</vt:lpstr>
    </vt:vector>
  </TitlesOfParts>
  <Company>Randolph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PATIENT SAFETY</dc:title>
  <dc:creator>Boettcher Elizabeth A.</dc:creator>
  <cp:lastModifiedBy>Bonner Susan E</cp:lastModifiedBy>
  <cp:revision>317</cp:revision>
  <cp:lastPrinted>2024-01-19T14:45:41Z</cp:lastPrinted>
  <dcterms:created xsi:type="dcterms:W3CDTF">2015-07-02T19:19:36Z</dcterms:created>
  <dcterms:modified xsi:type="dcterms:W3CDTF">2024-01-19T15:27:24Z</dcterms:modified>
</cp:coreProperties>
</file>